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exend" panose="020B0604020202020204" charset="0"/>
      <p:regular r:id="rId11"/>
      <p:bold r:id="rId12"/>
    </p:embeddedFont>
    <p:embeddedFont>
      <p:font typeface="Lexend SemiBold" panose="020B0604020202020204" charset="0"/>
      <p:regular r:id="rId13"/>
      <p:bold r:id="rId14"/>
    </p:embeddedFont>
    <p:embeddedFont>
      <p:font typeface="Roboto" panose="020000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ya Murra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316761-0F77-4AC9-8EAB-B378BF58293F}">
  <a:tblStyle styleId="{BE316761-0F77-4AC9-8EAB-B378BF58293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330E93C-7183-4EDB-A0B0-B9BBFE1B514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8-14T07:50:36.582" idx="1">
    <p:pos x="6000" y="0"/>
    <p:text>Hi Team this is a very rough draft, happy for someone to adjust the layout to make it more exciting and engaging!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f2ba7ff2fe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f2ba7ff2f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Youth Advisory Group for Tennis New Zealand is a dynamic and passionate assembly of young individuals committed to shaping the future of tennis in our country. Comprising avid tennis players, enthusiasts, and advocates, our group represents the diverse perspectives and aspirations of the youth within the tennis community. We are united by a common goal – to contribute actively to the growth, accessibility, and inclusivity of tennis in New Zealand. With a keen understanding of the evolving needs and preferences of our generation, we aim to bridge the gap between tradition and innovation, fostering an environment where tennis not only endures but thrives. The Youth Advisory Group is dedicated to leveraging our collective energy, creativity, and love for the sport to inspire positive change and ensure a vibrant and sustainable future for tennis across all age groups.</a:t>
            </a:r>
            <a:endParaRPr/>
          </a:p>
          <a:p>
            <a:pPr marL="0" lvl="0" indent="0" algn="l" rtl="0">
              <a:spcBef>
                <a:spcPts val="0"/>
              </a:spcBef>
              <a:spcAft>
                <a:spcPts val="0"/>
              </a:spcAft>
              <a:buNone/>
            </a:pPr>
            <a:r>
              <a:rPr lang="en"/>
              <a:t>Our team members are: Ben (), Ella (), Annie (), Tanya (), Harry (), Hana(),Sadheera (21)</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2ba7ff2fe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2ba7ff2fe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2ba7ff2fe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f2ba7ff2f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vision aligns with TNZ vision.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f3f282098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f3f282098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f3f282098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f3f282098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the smart goals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3ccebcb31b50c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3ccebcb31b50c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f2ba7ff2fe_0_6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f2ba7ff2fe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7376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oeM3rmQYneLp8tjC6ihLZjDpDZSilAsH/view"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1680538" y="257775"/>
            <a:ext cx="6021000" cy="164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300">
                <a:solidFill>
                  <a:srgbClr val="FFFFFF"/>
                </a:solidFill>
                <a:latin typeface="Lexend"/>
                <a:ea typeface="Lexend"/>
                <a:cs typeface="Lexend"/>
                <a:sym typeface="Lexend"/>
              </a:rPr>
              <a:t>Tennis New Zealand </a:t>
            </a:r>
            <a:endParaRPr sz="2300">
              <a:solidFill>
                <a:srgbClr val="FFFFFF"/>
              </a:solidFill>
              <a:latin typeface="Lexend"/>
              <a:ea typeface="Lexend"/>
              <a:cs typeface="Lexend"/>
              <a:sym typeface="Lexend"/>
            </a:endParaRPr>
          </a:p>
          <a:p>
            <a:pPr marL="0" lvl="0" indent="0" algn="ctr" rtl="0">
              <a:spcBef>
                <a:spcPts val="0"/>
              </a:spcBef>
              <a:spcAft>
                <a:spcPts val="0"/>
              </a:spcAft>
              <a:buSzPts val="990"/>
              <a:buNone/>
            </a:pPr>
            <a:r>
              <a:rPr lang="en" sz="3300" b="1">
                <a:solidFill>
                  <a:srgbClr val="FFFFFF"/>
                </a:solidFill>
                <a:latin typeface="Lexend"/>
                <a:ea typeface="Lexend"/>
                <a:cs typeface="Lexend"/>
                <a:sym typeface="Lexend"/>
              </a:rPr>
              <a:t>Youth Advisory Group </a:t>
            </a:r>
            <a:r>
              <a:rPr lang="en" sz="3100" b="1">
                <a:solidFill>
                  <a:srgbClr val="FFFFFF"/>
                </a:solidFill>
                <a:latin typeface="Lexend"/>
                <a:ea typeface="Lexend"/>
                <a:cs typeface="Lexend"/>
                <a:sym typeface="Lexend"/>
              </a:rPr>
              <a:t>Y.A.G</a:t>
            </a:r>
            <a:endParaRPr sz="3100" b="1">
              <a:solidFill>
                <a:srgbClr val="FFFFFF"/>
              </a:solidFill>
              <a:latin typeface="Lexend"/>
              <a:ea typeface="Lexend"/>
              <a:cs typeface="Lexend"/>
              <a:sym typeface="Lexend"/>
            </a:endParaRPr>
          </a:p>
        </p:txBody>
      </p:sp>
      <p:pic>
        <p:nvPicPr>
          <p:cNvPr id="68" name="Google Shape;68;p13" descr="A logo with black text&#10;&#10;Description automatically generated"/>
          <p:cNvPicPr preferRelativeResize="0"/>
          <p:nvPr/>
        </p:nvPicPr>
        <p:blipFill rotWithShape="1">
          <a:blip r:embed="rId4">
            <a:alphaModFix/>
          </a:blip>
          <a:srcRect/>
          <a:stretch/>
        </p:blipFill>
        <p:spPr>
          <a:xfrm>
            <a:off x="322225" y="433798"/>
            <a:ext cx="1273695" cy="1292850"/>
          </a:xfrm>
          <a:prstGeom prst="rect">
            <a:avLst/>
          </a:prstGeom>
          <a:noFill/>
          <a:ln>
            <a:noFill/>
          </a:ln>
        </p:spPr>
      </p:pic>
      <p:pic>
        <p:nvPicPr>
          <p:cNvPr id="69" name="Google Shape;69;p13" descr="Icon&#10;&#10;Description automatically generated"/>
          <p:cNvPicPr preferRelativeResize="0"/>
          <p:nvPr/>
        </p:nvPicPr>
        <p:blipFill rotWithShape="1">
          <a:blip r:embed="rId5">
            <a:alphaModFix/>
          </a:blip>
          <a:srcRect/>
          <a:stretch/>
        </p:blipFill>
        <p:spPr>
          <a:xfrm>
            <a:off x="7786150" y="552111"/>
            <a:ext cx="934324" cy="1292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4"/>
          <p:cNvSpPr/>
          <p:nvPr/>
        </p:nvSpPr>
        <p:spPr>
          <a:xfrm>
            <a:off x="422675" y="438975"/>
            <a:ext cx="1773300" cy="201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75" name="Google Shape;75;p14"/>
          <p:cNvPicPr preferRelativeResize="0"/>
          <p:nvPr/>
        </p:nvPicPr>
        <p:blipFill rotWithShape="1">
          <a:blip r:embed="rId4">
            <a:alphaModFix/>
          </a:blip>
          <a:srcRect l="10647" r="10655"/>
          <a:stretch/>
        </p:blipFill>
        <p:spPr>
          <a:xfrm>
            <a:off x="422762" y="429450"/>
            <a:ext cx="1773225" cy="2038350"/>
          </a:xfrm>
          <a:prstGeom prst="rect">
            <a:avLst/>
          </a:prstGeom>
          <a:noFill/>
          <a:ln>
            <a:noFill/>
          </a:ln>
        </p:spPr>
      </p:pic>
      <p:pic>
        <p:nvPicPr>
          <p:cNvPr id="76" name="Google Shape;76;p14"/>
          <p:cNvPicPr preferRelativeResize="0"/>
          <p:nvPr/>
        </p:nvPicPr>
        <p:blipFill rotWithShape="1">
          <a:blip r:embed="rId5">
            <a:alphaModFix/>
          </a:blip>
          <a:srcRect l="24334" r="15608"/>
          <a:stretch/>
        </p:blipFill>
        <p:spPr>
          <a:xfrm>
            <a:off x="422750" y="2837625"/>
            <a:ext cx="1773225" cy="2038350"/>
          </a:xfrm>
          <a:prstGeom prst="rect">
            <a:avLst/>
          </a:prstGeom>
          <a:noFill/>
          <a:ln>
            <a:noFill/>
          </a:ln>
        </p:spPr>
      </p:pic>
      <p:pic>
        <p:nvPicPr>
          <p:cNvPr id="77" name="Google Shape;77;p14"/>
          <p:cNvPicPr preferRelativeResize="0"/>
          <p:nvPr/>
        </p:nvPicPr>
        <p:blipFill rotWithShape="1">
          <a:blip r:embed="rId6">
            <a:alphaModFix/>
          </a:blip>
          <a:srcRect l="17572" r="17559"/>
          <a:stretch/>
        </p:blipFill>
        <p:spPr>
          <a:xfrm>
            <a:off x="4579900" y="2847150"/>
            <a:ext cx="1773225" cy="2019300"/>
          </a:xfrm>
          <a:prstGeom prst="rect">
            <a:avLst/>
          </a:prstGeom>
          <a:noFill/>
          <a:ln>
            <a:noFill/>
          </a:ln>
        </p:spPr>
      </p:pic>
      <p:sp>
        <p:nvSpPr>
          <p:cNvPr id="78" name="Google Shape;78;p14"/>
          <p:cNvSpPr txBox="1"/>
          <p:nvPr/>
        </p:nvSpPr>
        <p:spPr>
          <a:xfrm>
            <a:off x="6636075" y="960425"/>
            <a:ext cx="20145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a:solidFill>
                  <a:srgbClr val="FFFFFF"/>
                </a:solidFill>
                <a:latin typeface="Lexend SemiBold"/>
                <a:ea typeface="Lexend SemiBold"/>
                <a:cs typeface="Lexend SemiBold"/>
                <a:sym typeface="Lexend SemiBold"/>
              </a:rPr>
              <a:t>Meet the Team</a:t>
            </a:r>
            <a:endParaRPr sz="2900">
              <a:solidFill>
                <a:srgbClr val="FFFFFF"/>
              </a:solidFill>
              <a:latin typeface="Lexend SemiBold"/>
              <a:ea typeface="Lexend SemiBold"/>
              <a:cs typeface="Lexend SemiBold"/>
              <a:sym typeface="Lexend SemiBold"/>
            </a:endParaRPr>
          </a:p>
        </p:txBody>
      </p:sp>
      <p:sp>
        <p:nvSpPr>
          <p:cNvPr id="79" name="Google Shape;79;p14"/>
          <p:cNvSpPr txBox="1"/>
          <p:nvPr/>
        </p:nvSpPr>
        <p:spPr>
          <a:xfrm>
            <a:off x="740975" y="43950"/>
            <a:ext cx="113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exend"/>
                <a:ea typeface="Lexend"/>
                <a:cs typeface="Lexend"/>
                <a:sym typeface="Lexend"/>
              </a:rPr>
              <a:t>Ella</a:t>
            </a:r>
            <a:endParaRPr sz="1800">
              <a:solidFill>
                <a:srgbClr val="FFFFFF"/>
              </a:solidFill>
              <a:latin typeface="Lexend"/>
              <a:ea typeface="Lexend"/>
              <a:cs typeface="Lexend"/>
              <a:sym typeface="Lexend"/>
            </a:endParaRPr>
          </a:p>
        </p:txBody>
      </p:sp>
      <p:sp>
        <p:nvSpPr>
          <p:cNvPr id="80" name="Google Shape;80;p14"/>
          <p:cNvSpPr txBox="1"/>
          <p:nvPr/>
        </p:nvSpPr>
        <p:spPr>
          <a:xfrm>
            <a:off x="5126763" y="43950"/>
            <a:ext cx="113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exend"/>
                <a:ea typeface="Lexend"/>
                <a:cs typeface="Lexend"/>
                <a:sym typeface="Lexend"/>
              </a:rPr>
              <a:t>Annie</a:t>
            </a:r>
            <a:endParaRPr sz="1800">
              <a:solidFill>
                <a:srgbClr val="FFFFFF"/>
              </a:solidFill>
              <a:latin typeface="Lexend"/>
              <a:ea typeface="Lexend"/>
              <a:cs typeface="Lexend"/>
              <a:sym typeface="Lexend"/>
            </a:endParaRPr>
          </a:p>
        </p:txBody>
      </p:sp>
      <p:sp>
        <p:nvSpPr>
          <p:cNvPr id="81" name="Google Shape;81;p14"/>
          <p:cNvSpPr txBox="1"/>
          <p:nvPr/>
        </p:nvSpPr>
        <p:spPr>
          <a:xfrm>
            <a:off x="3037613" y="43950"/>
            <a:ext cx="113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exend"/>
                <a:ea typeface="Lexend"/>
                <a:cs typeface="Lexend"/>
                <a:sym typeface="Lexend"/>
              </a:rPr>
              <a:t>Ben</a:t>
            </a:r>
            <a:endParaRPr sz="1800">
              <a:solidFill>
                <a:srgbClr val="FFFFFF"/>
              </a:solidFill>
              <a:latin typeface="Lexend"/>
              <a:ea typeface="Lexend"/>
              <a:cs typeface="Lexend"/>
              <a:sym typeface="Lexend"/>
            </a:endParaRPr>
          </a:p>
        </p:txBody>
      </p:sp>
      <p:sp>
        <p:nvSpPr>
          <p:cNvPr id="82" name="Google Shape;82;p14"/>
          <p:cNvSpPr txBox="1"/>
          <p:nvPr/>
        </p:nvSpPr>
        <p:spPr>
          <a:xfrm>
            <a:off x="741013" y="2452125"/>
            <a:ext cx="113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exend"/>
                <a:ea typeface="Lexend"/>
                <a:cs typeface="Lexend"/>
                <a:sym typeface="Lexend"/>
              </a:rPr>
              <a:t>Tanya</a:t>
            </a:r>
            <a:endParaRPr sz="1800">
              <a:solidFill>
                <a:srgbClr val="FFFFFF"/>
              </a:solidFill>
              <a:latin typeface="Lexend"/>
              <a:ea typeface="Lexend"/>
              <a:cs typeface="Lexend"/>
              <a:sym typeface="Lexend"/>
            </a:endParaRPr>
          </a:p>
        </p:txBody>
      </p:sp>
      <p:sp>
        <p:nvSpPr>
          <p:cNvPr id="83" name="Google Shape;83;p14"/>
          <p:cNvSpPr txBox="1"/>
          <p:nvPr/>
        </p:nvSpPr>
        <p:spPr>
          <a:xfrm>
            <a:off x="2943725" y="2438400"/>
            <a:ext cx="113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exend"/>
                <a:ea typeface="Lexend"/>
                <a:cs typeface="Lexend"/>
                <a:sym typeface="Lexend"/>
              </a:rPr>
              <a:t>Harry</a:t>
            </a:r>
            <a:endParaRPr sz="1800">
              <a:solidFill>
                <a:srgbClr val="FFFFFF"/>
              </a:solidFill>
              <a:latin typeface="Lexend"/>
              <a:ea typeface="Lexend"/>
              <a:cs typeface="Lexend"/>
              <a:sym typeface="Lexend"/>
            </a:endParaRPr>
          </a:p>
        </p:txBody>
      </p:sp>
      <p:sp>
        <p:nvSpPr>
          <p:cNvPr id="84" name="Google Shape;84;p14"/>
          <p:cNvSpPr txBox="1"/>
          <p:nvPr/>
        </p:nvSpPr>
        <p:spPr>
          <a:xfrm>
            <a:off x="5074963" y="2452125"/>
            <a:ext cx="113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exend"/>
                <a:ea typeface="Lexend"/>
                <a:cs typeface="Lexend"/>
                <a:sym typeface="Lexend"/>
              </a:rPr>
              <a:t>Hana</a:t>
            </a:r>
            <a:endParaRPr sz="1800">
              <a:solidFill>
                <a:srgbClr val="FFFFFF"/>
              </a:solidFill>
              <a:latin typeface="Lexend"/>
              <a:ea typeface="Lexend"/>
              <a:cs typeface="Lexend"/>
              <a:sym typeface="Lexend"/>
            </a:endParaRPr>
          </a:p>
        </p:txBody>
      </p:sp>
      <p:sp>
        <p:nvSpPr>
          <p:cNvPr id="85" name="Google Shape;85;p14"/>
          <p:cNvSpPr txBox="1"/>
          <p:nvPr/>
        </p:nvSpPr>
        <p:spPr>
          <a:xfrm>
            <a:off x="6966525" y="2438400"/>
            <a:ext cx="1353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FFFFFF"/>
                </a:solidFill>
                <a:latin typeface="Lexend"/>
                <a:ea typeface="Lexend"/>
                <a:cs typeface="Lexend"/>
                <a:sym typeface="Lexend"/>
              </a:rPr>
              <a:t>Sadheera</a:t>
            </a:r>
            <a:endParaRPr sz="1800">
              <a:solidFill>
                <a:srgbClr val="FFFFFF"/>
              </a:solidFill>
              <a:latin typeface="Lexend"/>
              <a:ea typeface="Lexend"/>
              <a:cs typeface="Lexend"/>
              <a:sym typeface="Lexend"/>
            </a:endParaRPr>
          </a:p>
        </p:txBody>
      </p:sp>
      <p:sp>
        <p:nvSpPr>
          <p:cNvPr id="86" name="Google Shape;86;p14"/>
          <p:cNvSpPr/>
          <p:nvPr/>
        </p:nvSpPr>
        <p:spPr>
          <a:xfrm>
            <a:off x="2501288" y="2847150"/>
            <a:ext cx="1773300" cy="201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 name="Google Shape;87;p14"/>
          <p:cNvSpPr/>
          <p:nvPr/>
        </p:nvSpPr>
        <p:spPr>
          <a:xfrm>
            <a:off x="6658425" y="2847150"/>
            <a:ext cx="1773300" cy="201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88" name="Google Shape;88;p14"/>
          <p:cNvPicPr preferRelativeResize="0"/>
          <p:nvPr/>
        </p:nvPicPr>
        <p:blipFill rotWithShape="1">
          <a:blip r:embed="rId7">
            <a:alphaModFix/>
          </a:blip>
          <a:srcRect t="15597"/>
          <a:stretch/>
        </p:blipFill>
        <p:spPr>
          <a:xfrm>
            <a:off x="2501325" y="2847150"/>
            <a:ext cx="1773224" cy="1995505"/>
          </a:xfrm>
          <a:prstGeom prst="rect">
            <a:avLst/>
          </a:prstGeom>
          <a:noFill/>
          <a:ln>
            <a:noFill/>
          </a:ln>
        </p:spPr>
      </p:pic>
      <p:pic>
        <p:nvPicPr>
          <p:cNvPr id="89" name="Google Shape;89;p14"/>
          <p:cNvPicPr preferRelativeResize="0"/>
          <p:nvPr/>
        </p:nvPicPr>
        <p:blipFill rotWithShape="1">
          <a:blip r:embed="rId8">
            <a:alphaModFix/>
          </a:blip>
          <a:srcRect l="23768" t="40132" r="23773" b="15066"/>
          <a:stretch/>
        </p:blipFill>
        <p:spPr>
          <a:xfrm>
            <a:off x="2529800" y="438975"/>
            <a:ext cx="1773224" cy="2019302"/>
          </a:xfrm>
          <a:prstGeom prst="rect">
            <a:avLst/>
          </a:prstGeom>
          <a:noFill/>
          <a:ln>
            <a:noFill/>
          </a:ln>
        </p:spPr>
      </p:pic>
      <p:pic>
        <p:nvPicPr>
          <p:cNvPr id="90" name="Google Shape;90;p14"/>
          <p:cNvPicPr preferRelativeResize="0"/>
          <p:nvPr/>
        </p:nvPicPr>
        <p:blipFill rotWithShape="1">
          <a:blip r:embed="rId9">
            <a:alphaModFix/>
          </a:blip>
          <a:srcRect l="2577" r="5678"/>
          <a:stretch/>
        </p:blipFill>
        <p:spPr>
          <a:xfrm>
            <a:off x="6587266" y="2847150"/>
            <a:ext cx="1844384" cy="2019300"/>
          </a:xfrm>
          <a:prstGeom prst="rect">
            <a:avLst/>
          </a:prstGeom>
          <a:noFill/>
          <a:ln>
            <a:noFill/>
          </a:ln>
        </p:spPr>
      </p:pic>
      <p:pic>
        <p:nvPicPr>
          <p:cNvPr id="91" name="Google Shape;91;p14"/>
          <p:cNvPicPr preferRelativeResize="0"/>
          <p:nvPr/>
        </p:nvPicPr>
        <p:blipFill rotWithShape="1">
          <a:blip r:embed="rId10">
            <a:alphaModFix/>
          </a:blip>
          <a:srcRect t="15153"/>
          <a:stretch/>
        </p:blipFill>
        <p:spPr>
          <a:xfrm>
            <a:off x="4636825" y="429450"/>
            <a:ext cx="1773300" cy="2038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460950" y="5427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Lexend SemiBold"/>
                <a:ea typeface="Lexend SemiBold"/>
                <a:cs typeface="Lexend SemiBold"/>
                <a:sym typeface="Lexend SemiBold"/>
              </a:rPr>
              <a:t>How Y.A.G came to be</a:t>
            </a:r>
            <a:endParaRPr sz="4000">
              <a:latin typeface="Lexend SemiBold"/>
              <a:ea typeface="Lexend SemiBold"/>
              <a:cs typeface="Lexend SemiBold"/>
              <a:sym typeface="Lexend SemiBold"/>
            </a:endParaRPr>
          </a:p>
        </p:txBody>
      </p:sp>
      <p:sp>
        <p:nvSpPr>
          <p:cNvPr id="97" name="Google Shape;97;p15"/>
          <p:cNvSpPr txBox="1">
            <a:spLocks noGrp="1"/>
          </p:cNvSpPr>
          <p:nvPr>
            <p:ph type="body" idx="1"/>
          </p:nvPr>
        </p:nvSpPr>
        <p:spPr>
          <a:xfrm>
            <a:off x="460950" y="1838175"/>
            <a:ext cx="8222100" cy="32631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00000"/>
              </a:lnSpc>
              <a:spcBef>
                <a:spcPts val="0"/>
              </a:spcBef>
              <a:spcAft>
                <a:spcPts val="0"/>
              </a:spcAft>
              <a:buClr>
                <a:srgbClr val="073763"/>
              </a:buClr>
              <a:buSzPct val="100000"/>
              <a:buFont typeface="Lexend"/>
              <a:buChar char="●"/>
            </a:pPr>
            <a:r>
              <a:rPr lang="en">
                <a:solidFill>
                  <a:srgbClr val="073763"/>
                </a:solidFill>
                <a:latin typeface="Lexend"/>
                <a:ea typeface="Lexend"/>
                <a:cs typeface="Lexend"/>
                <a:sym typeface="Lexend"/>
              </a:rPr>
              <a:t>Tennis NZ identified the concern of declining participation in youth tennis (aged 12-22) high-school + early 20’s</a:t>
            </a:r>
            <a:endParaRPr>
              <a:solidFill>
                <a:srgbClr val="073763"/>
              </a:solidFill>
              <a:latin typeface="Lexend"/>
              <a:ea typeface="Lexend"/>
              <a:cs typeface="Lexend"/>
              <a:sym typeface="Lexend"/>
            </a:endParaRPr>
          </a:p>
          <a:p>
            <a:pPr marL="457200" lvl="0" indent="0" algn="l" rtl="0">
              <a:lnSpc>
                <a:spcPct val="100000"/>
              </a:lnSpc>
              <a:spcBef>
                <a:spcPts val="0"/>
              </a:spcBef>
              <a:spcAft>
                <a:spcPts val="0"/>
              </a:spcAft>
              <a:buNone/>
            </a:pPr>
            <a:endParaRPr>
              <a:solidFill>
                <a:srgbClr val="073763"/>
              </a:solidFill>
              <a:latin typeface="Lexend"/>
              <a:ea typeface="Lexend"/>
              <a:cs typeface="Lexend"/>
              <a:sym typeface="Lexend"/>
            </a:endParaRPr>
          </a:p>
          <a:p>
            <a:pPr marL="457200" lvl="0" indent="-334327" algn="l" rtl="0">
              <a:lnSpc>
                <a:spcPct val="100000"/>
              </a:lnSpc>
              <a:spcBef>
                <a:spcPts val="0"/>
              </a:spcBef>
              <a:spcAft>
                <a:spcPts val="0"/>
              </a:spcAft>
              <a:buClr>
                <a:srgbClr val="073763"/>
              </a:buClr>
              <a:buSzPct val="100000"/>
              <a:buFont typeface="Lexend"/>
              <a:buChar char="●"/>
            </a:pPr>
            <a:r>
              <a:rPr lang="en">
                <a:solidFill>
                  <a:srgbClr val="073763"/>
                </a:solidFill>
                <a:latin typeface="Lexend"/>
                <a:ea typeface="Lexend"/>
                <a:cs typeface="Lexend"/>
                <a:sym typeface="Lexend"/>
              </a:rPr>
              <a:t>Youth didn't have a direct voice and impact on the decision making and wanted to come up with a strategy/system to better cater tennis to youth</a:t>
            </a:r>
            <a:endParaRPr>
              <a:solidFill>
                <a:srgbClr val="073763"/>
              </a:solidFill>
              <a:latin typeface="Lexend"/>
              <a:ea typeface="Lexend"/>
              <a:cs typeface="Lexend"/>
              <a:sym typeface="Lexend"/>
            </a:endParaRPr>
          </a:p>
          <a:p>
            <a:pPr marL="457200" lvl="0" indent="0" algn="l" rtl="0">
              <a:lnSpc>
                <a:spcPct val="100000"/>
              </a:lnSpc>
              <a:spcBef>
                <a:spcPts val="0"/>
              </a:spcBef>
              <a:spcAft>
                <a:spcPts val="0"/>
              </a:spcAft>
              <a:buNone/>
            </a:pPr>
            <a:endParaRPr>
              <a:solidFill>
                <a:srgbClr val="073763"/>
              </a:solidFill>
              <a:latin typeface="Lexend"/>
              <a:ea typeface="Lexend"/>
              <a:cs typeface="Lexend"/>
              <a:sym typeface="Lexend"/>
            </a:endParaRPr>
          </a:p>
          <a:p>
            <a:pPr marL="457200" lvl="0" indent="-334327" algn="l" rtl="0">
              <a:lnSpc>
                <a:spcPct val="100000"/>
              </a:lnSpc>
              <a:spcBef>
                <a:spcPts val="0"/>
              </a:spcBef>
              <a:spcAft>
                <a:spcPts val="0"/>
              </a:spcAft>
              <a:buClr>
                <a:srgbClr val="073763"/>
              </a:buClr>
              <a:buSzPct val="100000"/>
              <a:buFont typeface="Lexend"/>
              <a:buChar char="●"/>
            </a:pPr>
            <a:r>
              <a:rPr lang="en">
                <a:solidFill>
                  <a:srgbClr val="073763"/>
                </a:solidFill>
                <a:latin typeface="Lexend"/>
                <a:ea typeface="Lexend"/>
                <a:cs typeface="Lexend"/>
                <a:sym typeface="Lexend"/>
              </a:rPr>
              <a:t>YAG members joined out of our personal passion to make a difference, give back and improve the sport for youth</a:t>
            </a:r>
            <a:endParaRPr>
              <a:solidFill>
                <a:srgbClr val="073763"/>
              </a:solidFill>
              <a:latin typeface="Lexend"/>
              <a:ea typeface="Lexend"/>
              <a:cs typeface="Lexend"/>
              <a:sym typeface="Lexend"/>
            </a:endParaRPr>
          </a:p>
          <a:p>
            <a:pPr marL="457200" lvl="0" indent="0" algn="l" rtl="0">
              <a:lnSpc>
                <a:spcPct val="100000"/>
              </a:lnSpc>
              <a:spcBef>
                <a:spcPts val="0"/>
              </a:spcBef>
              <a:spcAft>
                <a:spcPts val="0"/>
              </a:spcAft>
              <a:buNone/>
            </a:pPr>
            <a:endParaRPr>
              <a:solidFill>
                <a:srgbClr val="073763"/>
              </a:solidFill>
              <a:latin typeface="Lexend"/>
              <a:ea typeface="Lexend"/>
              <a:cs typeface="Lexend"/>
              <a:sym typeface="Lexend"/>
            </a:endParaRPr>
          </a:p>
          <a:p>
            <a:pPr marL="457200" lvl="0" indent="-334327" algn="l" rtl="0">
              <a:lnSpc>
                <a:spcPct val="100000"/>
              </a:lnSpc>
              <a:spcBef>
                <a:spcPts val="0"/>
              </a:spcBef>
              <a:spcAft>
                <a:spcPts val="0"/>
              </a:spcAft>
              <a:buClr>
                <a:srgbClr val="073763"/>
              </a:buClr>
              <a:buSzPct val="100000"/>
              <a:buFont typeface="Lexend"/>
              <a:buChar char="●"/>
            </a:pPr>
            <a:r>
              <a:rPr lang="en">
                <a:solidFill>
                  <a:srgbClr val="073763"/>
                </a:solidFill>
                <a:latin typeface="Lexend"/>
                <a:ea typeface="Lexend"/>
                <a:cs typeface="Lexend"/>
                <a:sym typeface="Lexend"/>
              </a:rPr>
              <a:t>Recognised that as a nso the best way to cater to the youth is to connect with them and hear their voice </a:t>
            </a:r>
            <a:endParaRPr>
              <a:solidFill>
                <a:srgbClr val="073763"/>
              </a:solidFill>
              <a:latin typeface="Lexend"/>
              <a:ea typeface="Lexend"/>
              <a:cs typeface="Lexend"/>
              <a:sym typeface="Lexend"/>
            </a:endParaRPr>
          </a:p>
          <a:p>
            <a:pPr marL="457200" lvl="0" indent="0" algn="l" rtl="0">
              <a:lnSpc>
                <a:spcPct val="100000"/>
              </a:lnSpc>
              <a:spcBef>
                <a:spcPts val="0"/>
              </a:spcBef>
              <a:spcAft>
                <a:spcPts val="0"/>
              </a:spcAft>
              <a:buNone/>
            </a:pPr>
            <a:endParaRPr>
              <a:solidFill>
                <a:srgbClr val="073763"/>
              </a:solidFill>
              <a:latin typeface="Lexend"/>
              <a:ea typeface="Lexend"/>
              <a:cs typeface="Lexend"/>
              <a:sym typeface="Lexend"/>
            </a:endParaRPr>
          </a:p>
          <a:p>
            <a:pPr marL="457200" lvl="0" indent="-334327" algn="l" rtl="0">
              <a:lnSpc>
                <a:spcPct val="100000"/>
              </a:lnSpc>
              <a:spcBef>
                <a:spcPts val="0"/>
              </a:spcBef>
              <a:spcAft>
                <a:spcPts val="0"/>
              </a:spcAft>
              <a:buClr>
                <a:srgbClr val="073763"/>
              </a:buClr>
              <a:buSzPct val="100000"/>
              <a:buFont typeface="Lexend"/>
              <a:buChar char="●"/>
            </a:pPr>
            <a:r>
              <a:rPr lang="en">
                <a:solidFill>
                  <a:srgbClr val="073763"/>
                </a:solidFill>
                <a:latin typeface="Lexend"/>
                <a:ea typeface="Lexend"/>
                <a:cs typeface="Lexend"/>
                <a:sym typeface="Lexend"/>
              </a:rPr>
              <a:t>YAG allows youth to connect with other youth to share their insights and perspective on Tennis in NZ</a:t>
            </a:r>
            <a:endParaRPr>
              <a:solidFill>
                <a:srgbClr val="073763"/>
              </a:solidFill>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967825" y="66775"/>
            <a:ext cx="7392600" cy="1285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500">
                <a:latin typeface="Lexend SemiBold"/>
                <a:ea typeface="Lexend SemiBold"/>
                <a:cs typeface="Lexend SemiBold"/>
                <a:sym typeface="Lexend SemiBold"/>
              </a:rPr>
              <a:t>Strategic Framework 2024-2027</a:t>
            </a:r>
            <a:endParaRPr sz="4500">
              <a:latin typeface="Lexend SemiBold"/>
              <a:ea typeface="Lexend SemiBold"/>
              <a:cs typeface="Lexend SemiBold"/>
              <a:sym typeface="Lexend SemiBold"/>
            </a:endParaRPr>
          </a:p>
        </p:txBody>
      </p:sp>
      <p:graphicFrame>
        <p:nvGraphicFramePr>
          <p:cNvPr id="103" name="Google Shape;103;p16"/>
          <p:cNvGraphicFramePr/>
          <p:nvPr/>
        </p:nvGraphicFramePr>
        <p:xfrm>
          <a:off x="150278" y="1426366"/>
          <a:ext cx="3000000" cy="3000000"/>
        </p:xfrm>
        <a:graphic>
          <a:graphicData uri="http://schemas.openxmlformats.org/drawingml/2006/table">
            <a:tbl>
              <a:tblPr>
                <a:solidFill>
                  <a:srgbClr val="F2F2F2">
                    <a:alpha val="44710"/>
                  </a:srgbClr>
                </a:solidFill>
                <a:tableStyleId>{BE316761-0F77-4AC9-8EAB-B378BF58293F}</a:tableStyleId>
              </a:tblPr>
              <a:tblGrid>
                <a:gridCol w="1397275">
                  <a:extLst>
                    <a:ext uri="{9D8B030D-6E8A-4147-A177-3AD203B41FA5}">
                      <a16:colId xmlns:a16="http://schemas.microsoft.com/office/drawing/2014/main" val="20000"/>
                    </a:ext>
                  </a:extLst>
                </a:gridCol>
                <a:gridCol w="2245525">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gridCol w="2488400">
                  <a:extLst>
                    <a:ext uri="{9D8B030D-6E8A-4147-A177-3AD203B41FA5}">
                      <a16:colId xmlns:a16="http://schemas.microsoft.com/office/drawing/2014/main" val="20003"/>
                    </a:ext>
                  </a:extLst>
                </a:gridCol>
              </a:tblGrid>
              <a:tr h="603925">
                <a:tc>
                  <a:txBody>
                    <a:bodyPr/>
                    <a:lstStyle/>
                    <a:p>
                      <a:pPr marL="0" marR="0" lvl="0" indent="0" algn="ctr" rtl="0">
                        <a:spcBef>
                          <a:spcPts val="0"/>
                        </a:spcBef>
                        <a:spcAft>
                          <a:spcPts val="0"/>
                        </a:spcAft>
                        <a:buNone/>
                      </a:pPr>
                      <a:r>
                        <a:rPr lang="en" sz="2100" b="1" i="0" u="none" strike="noStrike" cap="none">
                          <a:solidFill>
                            <a:srgbClr val="FFFFFF"/>
                          </a:solidFill>
                          <a:latin typeface="Lexend"/>
                          <a:ea typeface="Lexend"/>
                          <a:cs typeface="Lexend"/>
                          <a:sym typeface="Lexend"/>
                        </a:rPr>
                        <a:t>VISION </a:t>
                      </a:r>
                      <a:endParaRPr sz="2100" b="1" u="none" strike="noStrike" cap="none">
                        <a:solidFill>
                          <a:srgbClr val="FFFFFF"/>
                        </a:solidFill>
                        <a:latin typeface="Lexend"/>
                        <a:ea typeface="Lexend"/>
                        <a:cs typeface="Lexend"/>
                        <a:sym typeface="Lexend"/>
                      </a:endParaRPr>
                    </a:p>
                  </a:txBody>
                  <a:tcPr marL="99475" marR="99475" marT="136425" marB="99475" anchor="ctr">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A86E8"/>
                    </a:solidFill>
                  </a:tcPr>
                </a:tc>
                <a:tc gridSpan="3">
                  <a:txBody>
                    <a:bodyPr/>
                    <a:lstStyle/>
                    <a:p>
                      <a:pPr marL="0" marR="0" lvl="0" indent="0" algn="ctr" rtl="0">
                        <a:spcBef>
                          <a:spcPts val="0"/>
                        </a:spcBef>
                        <a:spcAft>
                          <a:spcPts val="0"/>
                        </a:spcAft>
                        <a:buNone/>
                      </a:pPr>
                      <a:r>
                        <a:rPr lang="en" sz="2100" b="1" i="0" u="none" strike="noStrike" cap="none">
                          <a:solidFill>
                            <a:srgbClr val="FFFFFF"/>
                          </a:solidFill>
                          <a:latin typeface="Lexend"/>
                          <a:ea typeface="Lexend"/>
                          <a:cs typeface="Lexend"/>
                          <a:sym typeface="Lexend"/>
                        </a:rPr>
                        <a:t>TENNIS - ACCESSIBLE AND THRIVING </a:t>
                      </a:r>
                      <a:endParaRPr sz="2100" b="1" u="none" strike="noStrike" cap="none">
                        <a:solidFill>
                          <a:srgbClr val="FFFFFF"/>
                        </a:solidFill>
                        <a:latin typeface="Lexend"/>
                        <a:ea typeface="Lexend"/>
                        <a:cs typeface="Lexend"/>
                        <a:sym typeface="Lexend"/>
                      </a:endParaRPr>
                    </a:p>
                  </a:txBody>
                  <a:tcPr marL="99475" marR="99475" marT="136425" marB="99475" anchor="ctr">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A86E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8800">
                <a:tc>
                  <a:txBody>
                    <a:bodyPr/>
                    <a:lstStyle/>
                    <a:p>
                      <a:pPr marL="0" marR="0" lvl="0" indent="0" algn="ctr" rtl="0">
                        <a:spcBef>
                          <a:spcPts val="0"/>
                        </a:spcBef>
                        <a:spcAft>
                          <a:spcPts val="0"/>
                        </a:spcAft>
                        <a:buNone/>
                      </a:pPr>
                      <a:r>
                        <a:rPr lang="en" sz="1800" b="1" i="0" u="none" strike="noStrike" cap="none">
                          <a:solidFill>
                            <a:srgbClr val="000000"/>
                          </a:solidFill>
                          <a:latin typeface="Lexend"/>
                          <a:ea typeface="Lexend"/>
                          <a:cs typeface="Lexend"/>
                          <a:sym typeface="Lexend"/>
                        </a:rPr>
                        <a:t>PURPOSE </a:t>
                      </a:r>
                      <a:endParaRPr sz="1800" b="1" u="none" strike="noStrike" cap="none">
                        <a:solidFill>
                          <a:srgbClr val="000000"/>
                        </a:solidFill>
                        <a:latin typeface="Lexend"/>
                        <a:ea typeface="Lexend"/>
                        <a:cs typeface="Lexend"/>
                        <a:sym typeface="Lexend"/>
                      </a:endParaRPr>
                    </a:p>
                  </a:txBody>
                  <a:tcPr marL="99475" marR="99475" marT="136425" marB="99475">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alpha val="44710"/>
                      </a:srgbClr>
                    </a:solidFill>
                  </a:tcPr>
                </a:tc>
                <a:tc gridSpan="3">
                  <a:txBody>
                    <a:bodyPr/>
                    <a:lstStyle/>
                    <a:p>
                      <a:pPr marL="0" marR="0" lvl="0" indent="0" algn="ctr" rtl="0">
                        <a:spcBef>
                          <a:spcPts val="0"/>
                        </a:spcBef>
                        <a:spcAft>
                          <a:spcPts val="0"/>
                        </a:spcAft>
                        <a:buNone/>
                      </a:pPr>
                      <a:r>
                        <a:rPr lang="en" sz="1800" b="1" i="0" u="none" strike="noStrike" cap="none">
                          <a:solidFill>
                            <a:srgbClr val="000000"/>
                          </a:solidFill>
                          <a:latin typeface="Lexend"/>
                          <a:ea typeface="Lexend"/>
                          <a:cs typeface="Lexend"/>
                          <a:sym typeface="Lexend"/>
                        </a:rPr>
                        <a:t>INFLUENCE THE FUTURE OF TENNIS IN NEW ZEALAND </a:t>
                      </a:r>
                      <a:endParaRPr sz="1800" b="1" u="none" strike="noStrike" cap="none">
                        <a:solidFill>
                          <a:srgbClr val="000000"/>
                        </a:solidFill>
                        <a:latin typeface="Lexend"/>
                        <a:ea typeface="Lexend"/>
                        <a:cs typeface="Lexend"/>
                        <a:sym typeface="Lexend"/>
                      </a:endParaRPr>
                    </a:p>
                  </a:txBody>
                  <a:tcPr marL="99475" marR="99475" marT="136425" marB="9947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alpha val="4471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58800">
                <a:tc rowSpan="2">
                  <a:txBody>
                    <a:bodyPr/>
                    <a:lstStyle/>
                    <a:p>
                      <a:pPr marL="0" marR="0" lvl="0" indent="0" algn="ctr" rtl="0">
                        <a:spcBef>
                          <a:spcPts val="0"/>
                        </a:spcBef>
                        <a:spcAft>
                          <a:spcPts val="0"/>
                        </a:spcAft>
                        <a:buNone/>
                      </a:pPr>
                      <a:br>
                        <a:rPr lang="en" sz="1800" b="1" u="none" strike="noStrike" cap="none">
                          <a:solidFill>
                            <a:srgbClr val="000000"/>
                          </a:solidFill>
                          <a:latin typeface="Lexend"/>
                          <a:ea typeface="Lexend"/>
                          <a:cs typeface="Lexend"/>
                          <a:sym typeface="Lexend"/>
                        </a:rPr>
                      </a:br>
                      <a:r>
                        <a:rPr lang="en" sz="1800" b="1" i="0" u="none" strike="noStrike" cap="none">
                          <a:solidFill>
                            <a:srgbClr val="000000"/>
                          </a:solidFill>
                          <a:latin typeface="Lexend"/>
                          <a:ea typeface="Lexend"/>
                          <a:cs typeface="Lexend"/>
                          <a:sym typeface="Lexend"/>
                        </a:rPr>
                        <a:t>PILLARS </a:t>
                      </a:r>
                      <a:endParaRPr sz="1800" b="1" u="none" strike="noStrike" cap="none">
                        <a:solidFill>
                          <a:srgbClr val="000000"/>
                        </a:solidFill>
                        <a:latin typeface="Lexend"/>
                        <a:ea typeface="Lexend"/>
                        <a:cs typeface="Lexend"/>
                        <a:sym typeface="Lexend"/>
                      </a:endParaRPr>
                    </a:p>
                  </a:txBody>
                  <a:tcPr marL="99475" marR="99475" marT="136425" marB="99475">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alpha val="34900"/>
                      </a:srgbClr>
                    </a:solidFill>
                  </a:tcPr>
                </a:tc>
                <a:tc>
                  <a:txBody>
                    <a:bodyPr/>
                    <a:lstStyle/>
                    <a:p>
                      <a:pPr marL="0" marR="0" lvl="0" indent="0" algn="ctr" rtl="0">
                        <a:spcBef>
                          <a:spcPts val="0"/>
                        </a:spcBef>
                        <a:spcAft>
                          <a:spcPts val="0"/>
                        </a:spcAft>
                        <a:buNone/>
                      </a:pPr>
                      <a:r>
                        <a:rPr lang="en" sz="1800" b="1" i="0" u="none" strike="noStrike" cap="none">
                          <a:solidFill>
                            <a:srgbClr val="000000"/>
                          </a:solidFill>
                          <a:latin typeface="Lexend"/>
                          <a:ea typeface="Lexend"/>
                          <a:cs typeface="Lexend"/>
                          <a:sym typeface="Lexend"/>
                        </a:rPr>
                        <a:t>ACCESSIBILITY </a:t>
                      </a:r>
                      <a:endParaRPr sz="1800" b="1" u="none" strike="noStrike" cap="none">
                        <a:solidFill>
                          <a:srgbClr val="000000"/>
                        </a:solidFill>
                        <a:latin typeface="Lexend"/>
                        <a:ea typeface="Lexend"/>
                        <a:cs typeface="Lexend"/>
                        <a:sym typeface="Lexend"/>
                      </a:endParaRPr>
                    </a:p>
                  </a:txBody>
                  <a:tcPr marL="99475" marR="99475" marT="136425" marB="9947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alpha val="34900"/>
                      </a:srgbClr>
                    </a:solidFill>
                  </a:tcPr>
                </a:tc>
                <a:tc>
                  <a:txBody>
                    <a:bodyPr/>
                    <a:lstStyle/>
                    <a:p>
                      <a:pPr marL="0" marR="0" lvl="0" indent="0" algn="ctr" rtl="0">
                        <a:spcBef>
                          <a:spcPts val="0"/>
                        </a:spcBef>
                        <a:spcAft>
                          <a:spcPts val="0"/>
                        </a:spcAft>
                        <a:buNone/>
                      </a:pPr>
                      <a:r>
                        <a:rPr lang="en" sz="1800" b="1" i="0" u="none" strike="noStrike" cap="none">
                          <a:solidFill>
                            <a:srgbClr val="000000"/>
                          </a:solidFill>
                          <a:latin typeface="Lexend"/>
                          <a:ea typeface="Lexend"/>
                          <a:cs typeface="Lexend"/>
                          <a:sym typeface="Lexend"/>
                        </a:rPr>
                        <a:t>FUN &amp; SOCIAL </a:t>
                      </a:r>
                      <a:endParaRPr sz="1800" b="1" u="none" strike="noStrike" cap="none">
                        <a:solidFill>
                          <a:srgbClr val="000000"/>
                        </a:solidFill>
                        <a:latin typeface="Lexend"/>
                        <a:ea typeface="Lexend"/>
                        <a:cs typeface="Lexend"/>
                        <a:sym typeface="Lexend"/>
                      </a:endParaRPr>
                    </a:p>
                  </a:txBody>
                  <a:tcPr marL="99475" marR="99475" marT="136425" marB="99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alpha val="34900"/>
                      </a:srgbClr>
                    </a:solidFill>
                  </a:tcPr>
                </a:tc>
                <a:tc>
                  <a:txBody>
                    <a:bodyPr/>
                    <a:lstStyle/>
                    <a:p>
                      <a:pPr marL="0" marR="0" lvl="0" indent="0" algn="ctr" rtl="0">
                        <a:spcBef>
                          <a:spcPts val="0"/>
                        </a:spcBef>
                        <a:spcAft>
                          <a:spcPts val="0"/>
                        </a:spcAft>
                        <a:buNone/>
                      </a:pPr>
                      <a:r>
                        <a:rPr lang="en" sz="1800" b="1" i="0" u="none" strike="noStrike" cap="none">
                          <a:solidFill>
                            <a:srgbClr val="000000"/>
                          </a:solidFill>
                          <a:latin typeface="Lexend"/>
                          <a:ea typeface="Lexend"/>
                          <a:cs typeface="Lexend"/>
                          <a:sym typeface="Lexend"/>
                        </a:rPr>
                        <a:t>ENGAGE</a:t>
                      </a:r>
                      <a:endParaRPr sz="1800" b="1" u="none" strike="noStrike" cap="none">
                        <a:solidFill>
                          <a:srgbClr val="000000"/>
                        </a:solidFill>
                        <a:latin typeface="Lexend"/>
                        <a:ea typeface="Lexend"/>
                        <a:cs typeface="Lexend"/>
                        <a:sym typeface="Lexend"/>
                      </a:endParaRPr>
                    </a:p>
                  </a:txBody>
                  <a:tcPr marL="99475" marR="99475" marT="136425" marB="99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alpha val="34900"/>
                      </a:srgbClr>
                    </a:solidFill>
                  </a:tcPr>
                </a:tc>
                <a:extLst>
                  <a:ext uri="{0D108BD9-81ED-4DB2-BD59-A6C34878D82A}">
                    <a16:rowId xmlns:a16="http://schemas.microsoft.com/office/drawing/2014/main" val="10002"/>
                  </a:ext>
                </a:extLst>
              </a:tr>
              <a:tr h="1370775">
                <a:tc vMerge="1">
                  <a:txBody>
                    <a:bodyPr/>
                    <a:lstStyle/>
                    <a:p>
                      <a:endParaRPr lang="en-US"/>
                    </a:p>
                  </a:txBody>
                  <a:tcPr/>
                </a:tc>
                <a:tc>
                  <a:txBody>
                    <a:bodyPr/>
                    <a:lstStyle/>
                    <a:p>
                      <a:pPr marL="0" marR="0" lvl="0" indent="0" algn="ctr" rtl="0">
                        <a:spcBef>
                          <a:spcPts val="0"/>
                        </a:spcBef>
                        <a:spcAft>
                          <a:spcPts val="0"/>
                        </a:spcAft>
                        <a:buNone/>
                      </a:pPr>
                      <a:r>
                        <a:rPr lang="en" sz="1800" i="0" u="none" strike="noStrike" cap="none">
                          <a:solidFill>
                            <a:srgbClr val="000000"/>
                          </a:solidFill>
                          <a:latin typeface="Lexend"/>
                          <a:ea typeface="Lexend"/>
                          <a:cs typeface="Lexend"/>
                          <a:sym typeface="Lexend"/>
                        </a:rPr>
                        <a:t>Increase the overall accessibility of tennis </a:t>
                      </a:r>
                      <a:endParaRPr sz="1800" u="none" strike="noStrike" cap="none">
                        <a:solidFill>
                          <a:srgbClr val="000000"/>
                        </a:solidFill>
                        <a:latin typeface="Lexend"/>
                        <a:ea typeface="Lexend"/>
                        <a:cs typeface="Lexend"/>
                        <a:sym typeface="Lexend"/>
                      </a:endParaRPr>
                    </a:p>
                    <a:p>
                      <a:pPr marL="0" marR="0" lvl="0" indent="0" algn="l" rtl="0">
                        <a:spcBef>
                          <a:spcPts val="0"/>
                        </a:spcBef>
                        <a:spcAft>
                          <a:spcPts val="0"/>
                        </a:spcAft>
                        <a:buNone/>
                      </a:pPr>
                      <a:br>
                        <a:rPr lang="en" sz="1800" u="none" strike="noStrike" cap="none">
                          <a:solidFill>
                            <a:srgbClr val="000000"/>
                          </a:solidFill>
                          <a:latin typeface="Lexend"/>
                          <a:ea typeface="Lexend"/>
                          <a:cs typeface="Lexend"/>
                          <a:sym typeface="Lexend"/>
                        </a:rPr>
                      </a:br>
                      <a:endParaRPr sz="1800" u="none" strike="noStrike" cap="none">
                        <a:solidFill>
                          <a:srgbClr val="000000"/>
                        </a:solidFill>
                        <a:latin typeface="Lexend"/>
                        <a:ea typeface="Lexend"/>
                        <a:cs typeface="Lexend"/>
                        <a:sym typeface="Lexend"/>
                      </a:endParaRPr>
                    </a:p>
                  </a:txBody>
                  <a:tcPr marL="99475" marR="99475" marT="136425" marB="9947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44710"/>
                      </a:srgbClr>
                    </a:solidFill>
                  </a:tcPr>
                </a:tc>
                <a:tc>
                  <a:txBody>
                    <a:bodyPr/>
                    <a:lstStyle/>
                    <a:p>
                      <a:pPr marL="0" marR="0" lvl="0" indent="0" algn="ctr" rtl="0">
                        <a:spcBef>
                          <a:spcPts val="0"/>
                        </a:spcBef>
                        <a:spcAft>
                          <a:spcPts val="0"/>
                        </a:spcAft>
                        <a:buNone/>
                      </a:pPr>
                      <a:r>
                        <a:rPr lang="en" sz="1800" i="0" u="none" strike="noStrike" cap="none">
                          <a:solidFill>
                            <a:srgbClr val="000000"/>
                          </a:solidFill>
                          <a:latin typeface="Lexend"/>
                          <a:ea typeface="Lexend"/>
                          <a:cs typeface="Lexend"/>
                          <a:sym typeface="Lexend"/>
                        </a:rPr>
                        <a:t>Ensure tennis is a positive and enjoyable experience for all</a:t>
                      </a:r>
                      <a:endParaRPr sz="1800" u="none" strike="noStrike" cap="none">
                        <a:solidFill>
                          <a:srgbClr val="000000"/>
                        </a:solidFill>
                        <a:latin typeface="Lexend"/>
                        <a:ea typeface="Lexend"/>
                        <a:cs typeface="Lexend"/>
                        <a:sym typeface="Lexend"/>
                      </a:endParaRPr>
                    </a:p>
                  </a:txBody>
                  <a:tcPr marL="99475" marR="99475" marT="136425" marB="99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44710"/>
                      </a:srgbClr>
                    </a:solidFill>
                  </a:tcPr>
                </a:tc>
                <a:tc>
                  <a:txBody>
                    <a:bodyPr/>
                    <a:lstStyle/>
                    <a:p>
                      <a:pPr marL="0" marR="0" lvl="0" indent="0" algn="ctr" rtl="0">
                        <a:spcBef>
                          <a:spcPts val="0"/>
                        </a:spcBef>
                        <a:spcAft>
                          <a:spcPts val="0"/>
                        </a:spcAft>
                        <a:buNone/>
                      </a:pPr>
                      <a:r>
                        <a:rPr lang="en" sz="1800" i="0" u="none" strike="noStrike" cap="none">
                          <a:solidFill>
                            <a:srgbClr val="000000"/>
                          </a:solidFill>
                          <a:latin typeface="Lexend"/>
                          <a:ea typeface="Lexend"/>
                          <a:cs typeface="Lexend"/>
                          <a:sym typeface="Lexend"/>
                        </a:rPr>
                        <a:t>Attract and retain tamariki and rangatahi members </a:t>
                      </a:r>
                      <a:endParaRPr sz="1800" u="none" strike="noStrike" cap="none">
                        <a:solidFill>
                          <a:srgbClr val="000000"/>
                        </a:solidFill>
                        <a:latin typeface="Lexend"/>
                        <a:ea typeface="Lexend"/>
                        <a:cs typeface="Lexend"/>
                        <a:sym typeface="Lexend"/>
                      </a:endParaRPr>
                    </a:p>
                    <a:p>
                      <a:pPr marL="0" marR="0" lvl="0" indent="0" algn="l" rtl="0">
                        <a:spcBef>
                          <a:spcPts val="0"/>
                        </a:spcBef>
                        <a:spcAft>
                          <a:spcPts val="0"/>
                        </a:spcAft>
                        <a:buNone/>
                      </a:pPr>
                      <a:br>
                        <a:rPr lang="en" sz="1800" u="none" strike="noStrike" cap="none">
                          <a:solidFill>
                            <a:srgbClr val="000000"/>
                          </a:solidFill>
                          <a:latin typeface="Lexend"/>
                          <a:ea typeface="Lexend"/>
                          <a:cs typeface="Lexend"/>
                          <a:sym typeface="Lexend"/>
                        </a:rPr>
                      </a:br>
                      <a:endParaRPr sz="1800" u="none" strike="noStrike" cap="none">
                        <a:solidFill>
                          <a:srgbClr val="000000"/>
                        </a:solidFill>
                        <a:latin typeface="Lexend"/>
                        <a:ea typeface="Lexend"/>
                        <a:cs typeface="Lexend"/>
                        <a:sym typeface="Lexend"/>
                      </a:endParaRPr>
                    </a:p>
                  </a:txBody>
                  <a:tcPr marL="99475" marR="99475" marT="136425" marB="994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4471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60950" y="48417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Lexend SemiBold"/>
                <a:ea typeface="Lexend SemiBold"/>
                <a:cs typeface="Lexend SemiBold"/>
                <a:sym typeface="Lexend SemiBold"/>
              </a:rPr>
              <a:t>Our Two Focus Areas</a:t>
            </a:r>
            <a:endParaRPr sz="4000">
              <a:latin typeface="Lexend SemiBold"/>
              <a:ea typeface="Lexend SemiBold"/>
              <a:cs typeface="Lexend SemiBold"/>
              <a:sym typeface="Lexend SemiBold"/>
            </a:endParaRPr>
          </a:p>
        </p:txBody>
      </p:sp>
      <p:sp>
        <p:nvSpPr>
          <p:cNvPr id="109" name="Google Shape;109;p17"/>
          <p:cNvSpPr txBox="1">
            <a:spLocks noGrp="1"/>
          </p:cNvSpPr>
          <p:nvPr>
            <p:ph type="body" idx="2"/>
          </p:nvPr>
        </p:nvSpPr>
        <p:spPr>
          <a:xfrm>
            <a:off x="4572000" y="1764625"/>
            <a:ext cx="4515300" cy="3165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b="1">
                <a:solidFill>
                  <a:srgbClr val="073763"/>
                </a:solidFill>
                <a:latin typeface="Lexend"/>
                <a:ea typeface="Lexend"/>
                <a:cs typeface="Lexend"/>
                <a:sym typeface="Lexend"/>
              </a:rPr>
              <a:t>Participation and Development </a:t>
            </a:r>
            <a:endParaRPr sz="5600" b="1">
              <a:solidFill>
                <a:srgbClr val="073763"/>
              </a:solidFill>
              <a:latin typeface="Lexend"/>
              <a:ea typeface="Lexend"/>
              <a:cs typeface="Lexend"/>
              <a:sym typeface="Lexend"/>
            </a:endParaRPr>
          </a:p>
          <a:p>
            <a:pPr marL="457200" lvl="0" indent="-304800" algn="l" rtl="0">
              <a:spcBef>
                <a:spcPts val="1200"/>
              </a:spcBef>
              <a:spcAft>
                <a:spcPts val="0"/>
              </a:spcAft>
              <a:buClr>
                <a:srgbClr val="073763"/>
              </a:buClr>
              <a:buSzPct val="100000"/>
              <a:buFont typeface="Lexend"/>
              <a:buChar char="●"/>
            </a:pPr>
            <a:r>
              <a:rPr lang="en" sz="4800">
                <a:solidFill>
                  <a:srgbClr val="073763"/>
                </a:solidFill>
                <a:latin typeface="Lexend"/>
                <a:ea typeface="Lexend"/>
                <a:cs typeface="Lexend"/>
                <a:sym typeface="Lexend"/>
              </a:rPr>
              <a:t>Working on surveys/gathering data and information </a:t>
            </a:r>
            <a:endParaRPr sz="48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4800">
                <a:solidFill>
                  <a:srgbClr val="073763"/>
                </a:solidFill>
                <a:latin typeface="Lexend"/>
                <a:ea typeface="Lexend"/>
                <a:cs typeface="Lexend"/>
                <a:sym typeface="Lexend"/>
              </a:rPr>
              <a:t>Annual survey on Accessibility</a:t>
            </a:r>
            <a:endParaRPr sz="48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4800">
                <a:solidFill>
                  <a:srgbClr val="073763"/>
                </a:solidFill>
                <a:latin typeface="Lexend"/>
                <a:ea typeface="Lexend"/>
                <a:cs typeface="Lexend"/>
                <a:sym typeface="Lexend"/>
              </a:rPr>
              <a:t>Love Tennis annual surveys </a:t>
            </a:r>
            <a:endParaRPr sz="48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4800">
                <a:solidFill>
                  <a:srgbClr val="073763"/>
                </a:solidFill>
                <a:latin typeface="Lexend"/>
                <a:ea typeface="Lexend"/>
                <a:cs typeface="Lexend"/>
                <a:sym typeface="Lexend"/>
              </a:rPr>
              <a:t>ASB classic annual surveys </a:t>
            </a:r>
            <a:endParaRPr sz="4800">
              <a:solidFill>
                <a:srgbClr val="073763"/>
              </a:solidFill>
              <a:latin typeface="Lexend"/>
              <a:ea typeface="Lexend"/>
              <a:cs typeface="Lexend"/>
              <a:sym typeface="Lexend"/>
            </a:endParaRPr>
          </a:p>
          <a:p>
            <a:pPr marL="0" lvl="0" indent="0" algn="l" rtl="0">
              <a:spcBef>
                <a:spcPts val="1200"/>
              </a:spcBef>
              <a:spcAft>
                <a:spcPts val="0"/>
              </a:spcAft>
              <a:buNone/>
            </a:pPr>
            <a:r>
              <a:rPr lang="en" sz="4800" b="1">
                <a:solidFill>
                  <a:srgbClr val="073763"/>
                </a:solidFill>
                <a:latin typeface="Lexend"/>
                <a:ea typeface="Lexend"/>
                <a:cs typeface="Lexend"/>
                <a:sym typeface="Lexend"/>
              </a:rPr>
              <a:t>Measures of success </a:t>
            </a:r>
            <a:endParaRPr sz="4800" b="1">
              <a:solidFill>
                <a:srgbClr val="073763"/>
              </a:solidFill>
              <a:latin typeface="Lexend"/>
              <a:ea typeface="Lexend"/>
              <a:cs typeface="Lexend"/>
              <a:sym typeface="Lexend"/>
            </a:endParaRPr>
          </a:p>
          <a:p>
            <a:pPr marL="457200" lvl="0" indent="-304800" algn="l" rtl="0">
              <a:spcBef>
                <a:spcPts val="1200"/>
              </a:spcBef>
              <a:spcAft>
                <a:spcPts val="0"/>
              </a:spcAft>
              <a:buClr>
                <a:srgbClr val="073763"/>
              </a:buClr>
              <a:buSzPct val="100000"/>
              <a:buFont typeface="Lexend"/>
              <a:buChar char="●"/>
            </a:pPr>
            <a:r>
              <a:rPr lang="en" sz="4800">
                <a:solidFill>
                  <a:srgbClr val="073763"/>
                </a:solidFill>
                <a:latin typeface="Lexend"/>
                <a:ea typeface="Lexend"/>
                <a:cs typeface="Lexend"/>
                <a:sym typeface="Lexend"/>
              </a:rPr>
              <a:t>Achieve 75% comprehension rate among rangatahi regarding court availability and accessibility </a:t>
            </a:r>
            <a:endParaRPr sz="48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4800">
                <a:solidFill>
                  <a:srgbClr val="073763"/>
                </a:solidFill>
                <a:latin typeface="Lexend"/>
                <a:ea typeface="Lexend"/>
                <a:cs typeface="Lexend"/>
                <a:sym typeface="Lexend"/>
              </a:rPr>
              <a:t>80% of survey participants report better accessibility in key areas (environmental, physical, financial, inclusivity) </a:t>
            </a:r>
            <a:endParaRPr sz="48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4800">
                <a:solidFill>
                  <a:srgbClr val="073763"/>
                </a:solidFill>
                <a:latin typeface="Lexend"/>
                <a:ea typeface="Lexend"/>
                <a:cs typeface="Lexend"/>
                <a:sym typeface="Lexend"/>
              </a:rPr>
              <a:t>Identification and communication of barriers to accessibility to reliant clubs and bodies for action. </a:t>
            </a:r>
            <a:endParaRPr sz="4800">
              <a:solidFill>
                <a:srgbClr val="073763"/>
              </a:solidFill>
              <a:latin typeface="Lexend"/>
              <a:ea typeface="Lexend"/>
              <a:cs typeface="Lexend"/>
              <a:sym typeface="Lexend"/>
            </a:endParaRPr>
          </a:p>
        </p:txBody>
      </p:sp>
      <p:sp>
        <p:nvSpPr>
          <p:cNvPr id="110" name="Google Shape;110;p17"/>
          <p:cNvSpPr txBox="1">
            <a:spLocks noGrp="1"/>
          </p:cNvSpPr>
          <p:nvPr>
            <p:ph type="body" idx="2"/>
          </p:nvPr>
        </p:nvSpPr>
        <p:spPr>
          <a:xfrm>
            <a:off x="152400" y="1764625"/>
            <a:ext cx="4515300" cy="33789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3500" b="1">
                <a:solidFill>
                  <a:srgbClr val="073763"/>
                </a:solidFill>
                <a:latin typeface="Lexend"/>
                <a:ea typeface="Lexend"/>
                <a:cs typeface="Lexend"/>
                <a:sym typeface="Lexend"/>
              </a:rPr>
              <a:t>Technology and Innovation </a:t>
            </a:r>
            <a:endParaRPr sz="3500" b="1">
              <a:solidFill>
                <a:srgbClr val="073763"/>
              </a:solidFill>
              <a:latin typeface="Lexend"/>
              <a:ea typeface="Lexend"/>
              <a:cs typeface="Lexend"/>
              <a:sym typeface="Lexend"/>
            </a:endParaRPr>
          </a:p>
          <a:p>
            <a:pPr marL="457200" lvl="0" indent="-304800" algn="l" rtl="0">
              <a:spcBef>
                <a:spcPts val="1200"/>
              </a:spcBef>
              <a:spcAft>
                <a:spcPts val="0"/>
              </a:spcAft>
              <a:buClr>
                <a:srgbClr val="073763"/>
              </a:buClr>
              <a:buSzPct val="100000"/>
              <a:buFont typeface="Lexend"/>
              <a:buChar char="●"/>
            </a:pPr>
            <a:r>
              <a:rPr lang="en" sz="3000">
                <a:solidFill>
                  <a:srgbClr val="073763"/>
                </a:solidFill>
                <a:latin typeface="Lexend"/>
                <a:ea typeface="Lexend"/>
                <a:cs typeface="Lexend"/>
                <a:sym typeface="Lexend"/>
              </a:rPr>
              <a:t>Market research - discover new ways to connect and engage with youth, allowing us &amp; regions to connect through platforms youth utilise regularly.</a:t>
            </a:r>
            <a:endParaRPr sz="30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3000">
                <a:solidFill>
                  <a:srgbClr val="073763"/>
                </a:solidFill>
                <a:latin typeface="Lexend"/>
                <a:ea typeface="Lexend"/>
                <a:cs typeface="Lexend"/>
                <a:sym typeface="Lexend"/>
              </a:rPr>
              <a:t>Grow the YAG Instagram account outreach &amp; promote the fun and social aspects of tennis.</a:t>
            </a:r>
            <a:endParaRPr sz="30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3000">
                <a:solidFill>
                  <a:srgbClr val="073763"/>
                </a:solidFill>
                <a:latin typeface="Lexend"/>
                <a:ea typeface="Lexend"/>
                <a:cs typeface="Lexend"/>
                <a:sym typeface="Lexend"/>
              </a:rPr>
              <a:t>Promote court accessibility and book a court for youth</a:t>
            </a:r>
            <a:endParaRPr sz="3000">
              <a:solidFill>
                <a:srgbClr val="073763"/>
              </a:solidFill>
              <a:latin typeface="Lexend"/>
              <a:ea typeface="Lexend"/>
              <a:cs typeface="Lexend"/>
              <a:sym typeface="Lexend"/>
            </a:endParaRPr>
          </a:p>
          <a:p>
            <a:pPr marL="0" lvl="0" indent="0" algn="l" rtl="0">
              <a:spcBef>
                <a:spcPts val="1200"/>
              </a:spcBef>
              <a:spcAft>
                <a:spcPts val="0"/>
              </a:spcAft>
              <a:buNone/>
            </a:pPr>
            <a:r>
              <a:rPr lang="en" sz="3000" b="1">
                <a:solidFill>
                  <a:srgbClr val="073763"/>
                </a:solidFill>
                <a:latin typeface="Lexend"/>
                <a:ea typeface="Lexend"/>
                <a:cs typeface="Lexend"/>
                <a:sym typeface="Lexend"/>
              </a:rPr>
              <a:t>Measures of success</a:t>
            </a:r>
            <a:endParaRPr sz="3000" b="1">
              <a:solidFill>
                <a:srgbClr val="073763"/>
              </a:solidFill>
              <a:latin typeface="Lexend"/>
              <a:ea typeface="Lexend"/>
              <a:cs typeface="Lexend"/>
              <a:sym typeface="Lexend"/>
            </a:endParaRPr>
          </a:p>
          <a:p>
            <a:pPr marL="457200" lvl="0" indent="-304800" algn="l" rtl="0">
              <a:spcBef>
                <a:spcPts val="1200"/>
              </a:spcBef>
              <a:spcAft>
                <a:spcPts val="0"/>
              </a:spcAft>
              <a:buClr>
                <a:srgbClr val="073763"/>
              </a:buClr>
              <a:buSzPct val="100000"/>
              <a:buFont typeface="Lexend"/>
              <a:buChar char="●"/>
            </a:pPr>
            <a:r>
              <a:rPr lang="en" sz="3000">
                <a:solidFill>
                  <a:srgbClr val="073763"/>
                </a:solidFill>
                <a:latin typeface="Lexend"/>
                <a:ea typeface="Lexend"/>
                <a:cs typeface="Lexend"/>
                <a:sym typeface="Lexend"/>
              </a:rPr>
              <a:t>Monitor engagement metrics through social media</a:t>
            </a:r>
            <a:endParaRPr sz="30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3000">
                <a:solidFill>
                  <a:srgbClr val="073763"/>
                </a:solidFill>
                <a:latin typeface="Lexend"/>
                <a:ea typeface="Lexend"/>
                <a:cs typeface="Lexend"/>
                <a:sym typeface="Lexend"/>
              </a:rPr>
              <a:t>Increased engagement and followers by 25%,</a:t>
            </a:r>
            <a:endParaRPr sz="3000">
              <a:solidFill>
                <a:srgbClr val="073763"/>
              </a:solidFill>
              <a:latin typeface="Lexend"/>
              <a:ea typeface="Lexend"/>
              <a:cs typeface="Lexend"/>
              <a:sym typeface="Lexend"/>
            </a:endParaRPr>
          </a:p>
          <a:p>
            <a:pPr marL="457200" lvl="0" indent="-304800" algn="l" rtl="0">
              <a:spcBef>
                <a:spcPts val="0"/>
              </a:spcBef>
              <a:spcAft>
                <a:spcPts val="0"/>
              </a:spcAft>
              <a:buClr>
                <a:srgbClr val="073763"/>
              </a:buClr>
              <a:buSzPct val="100000"/>
              <a:buFont typeface="Lexend"/>
              <a:buChar char="●"/>
            </a:pPr>
            <a:r>
              <a:rPr lang="en" sz="3000">
                <a:solidFill>
                  <a:srgbClr val="073763"/>
                </a:solidFill>
                <a:latin typeface="Lexend"/>
                <a:ea typeface="Lexend"/>
                <a:cs typeface="Lexend"/>
                <a:sym typeface="Lexend"/>
              </a:rPr>
              <a:t>Future development opportunities = work with Tennis NZ to create engaging content beyond tennis via tik tok</a:t>
            </a:r>
            <a:endParaRPr sz="3000">
              <a:solidFill>
                <a:srgbClr val="073763"/>
              </a:solidFill>
              <a:latin typeface="Lexend"/>
              <a:ea typeface="Lexend"/>
              <a:cs typeface="Lexend"/>
              <a:sym typeface="Lexend"/>
            </a:endParaRPr>
          </a:p>
          <a:p>
            <a:pPr marL="0" lvl="0" indent="0" algn="l" rtl="0">
              <a:spcBef>
                <a:spcPts val="1200"/>
              </a:spcBef>
              <a:spcAft>
                <a:spcPts val="1200"/>
              </a:spcAft>
              <a:buNone/>
            </a:pPr>
            <a:endParaRPr b="1">
              <a:solidFill>
                <a:srgbClr val="073763"/>
              </a:solidFill>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471900" y="464100"/>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Lexend SemiBold"/>
                <a:ea typeface="Lexend SemiBold"/>
                <a:cs typeface="Lexend SemiBold"/>
                <a:sym typeface="Lexend SemiBold"/>
              </a:rPr>
              <a:t>Main Goals for 2024 </a:t>
            </a:r>
            <a:endParaRPr sz="4000">
              <a:latin typeface="Lexend SemiBold"/>
              <a:ea typeface="Lexend SemiBold"/>
              <a:cs typeface="Lexend SemiBold"/>
              <a:sym typeface="Lexend SemiBold"/>
            </a:endParaRPr>
          </a:p>
        </p:txBody>
      </p:sp>
      <p:sp>
        <p:nvSpPr>
          <p:cNvPr id="116" name="Google Shape;116;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23850" algn="l" rtl="0">
              <a:lnSpc>
                <a:spcPct val="140000"/>
              </a:lnSpc>
              <a:spcBef>
                <a:spcPts val="0"/>
              </a:spcBef>
              <a:spcAft>
                <a:spcPts val="0"/>
              </a:spcAft>
              <a:buClr>
                <a:srgbClr val="073763"/>
              </a:buClr>
              <a:buSzPts val="1500"/>
              <a:buFont typeface="Lexend"/>
              <a:buChar char="●"/>
            </a:pPr>
            <a:r>
              <a:rPr lang="en" sz="1500">
                <a:solidFill>
                  <a:srgbClr val="073763"/>
                </a:solidFill>
                <a:latin typeface="Lexend"/>
                <a:ea typeface="Lexend"/>
                <a:cs typeface="Lexend"/>
                <a:sym typeface="Lexend"/>
              </a:rPr>
              <a:t>Increase marketing - gain more awareness of what “YAG” is and our objectives</a:t>
            </a:r>
            <a:endParaRPr sz="1500">
              <a:solidFill>
                <a:srgbClr val="073763"/>
              </a:solidFill>
              <a:latin typeface="Lexend"/>
              <a:ea typeface="Lexend"/>
              <a:cs typeface="Lexend"/>
              <a:sym typeface="Lexend"/>
            </a:endParaRPr>
          </a:p>
          <a:p>
            <a:pPr marL="457200" lvl="0" indent="-323850" algn="l" rtl="0">
              <a:lnSpc>
                <a:spcPct val="140000"/>
              </a:lnSpc>
              <a:spcBef>
                <a:spcPts val="0"/>
              </a:spcBef>
              <a:spcAft>
                <a:spcPts val="0"/>
              </a:spcAft>
              <a:buClr>
                <a:srgbClr val="073763"/>
              </a:buClr>
              <a:buSzPts val="1500"/>
              <a:buFont typeface="Lexend"/>
              <a:buChar char="●"/>
            </a:pPr>
            <a:r>
              <a:rPr lang="en" sz="1500">
                <a:solidFill>
                  <a:srgbClr val="073763"/>
                </a:solidFill>
                <a:latin typeface="Lexend"/>
                <a:ea typeface="Lexend"/>
                <a:cs typeface="Lexend"/>
                <a:sym typeface="Lexend"/>
              </a:rPr>
              <a:t>Build a strong relationship with the Tennis NZ Board &amp; provide surveys/resources for regions to pass on to clubs</a:t>
            </a:r>
            <a:endParaRPr sz="1500">
              <a:solidFill>
                <a:srgbClr val="073763"/>
              </a:solidFill>
              <a:latin typeface="Lexend"/>
              <a:ea typeface="Lexend"/>
              <a:cs typeface="Lexend"/>
              <a:sym typeface="Lexend"/>
            </a:endParaRPr>
          </a:p>
          <a:p>
            <a:pPr marL="457200" lvl="0" indent="-323850" algn="l" rtl="0">
              <a:lnSpc>
                <a:spcPct val="140000"/>
              </a:lnSpc>
              <a:spcBef>
                <a:spcPts val="0"/>
              </a:spcBef>
              <a:spcAft>
                <a:spcPts val="0"/>
              </a:spcAft>
              <a:buClr>
                <a:srgbClr val="073763"/>
              </a:buClr>
              <a:buSzPts val="1500"/>
              <a:buFont typeface="Lexend"/>
              <a:buChar char="●"/>
            </a:pPr>
            <a:r>
              <a:rPr lang="en" sz="1500">
                <a:solidFill>
                  <a:srgbClr val="073763"/>
                </a:solidFill>
                <a:latin typeface="Lexend"/>
                <a:ea typeface="Lexend"/>
                <a:cs typeface="Lexend"/>
                <a:sym typeface="Lexend"/>
              </a:rPr>
              <a:t>Create and conduct an annual participation survey </a:t>
            </a:r>
            <a:endParaRPr sz="1500">
              <a:solidFill>
                <a:srgbClr val="073763"/>
              </a:solidFill>
              <a:latin typeface="Lexend"/>
              <a:ea typeface="Lexend"/>
              <a:cs typeface="Lexend"/>
              <a:sym typeface="Lexend"/>
            </a:endParaRPr>
          </a:p>
          <a:p>
            <a:pPr marL="457200" lvl="0" indent="-323850" algn="l" rtl="0">
              <a:lnSpc>
                <a:spcPct val="140000"/>
              </a:lnSpc>
              <a:spcBef>
                <a:spcPts val="0"/>
              </a:spcBef>
              <a:spcAft>
                <a:spcPts val="0"/>
              </a:spcAft>
              <a:buClr>
                <a:srgbClr val="073763"/>
              </a:buClr>
              <a:buSzPts val="1500"/>
              <a:buFont typeface="Lexend"/>
              <a:buChar char="●"/>
            </a:pPr>
            <a:r>
              <a:rPr lang="en" sz="1500">
                <a:solidFill>
                  <a:srgbClr val="073763"/>
                </a:solidFill>
                <a:latin typeface="Lexend"/>
                <a:ea typeface="Lexend"/>
                <a:cs typeface="Lexend"/>
                <a:sym typeface="Lexend"/>
              </a:rPr>
              <a:t>Involvement with Love Tennis - Interact with youth at the events </a:t>
            </a:r>
            <a:endParaRPr sz="1500">
              <a:solidFill>
                <a:srgbClr val="073763"/>
              </a:solidFill>
              <a:latin typeface="Lexend"/>
              <a:ea typeface="Lexend"/>
              <a:cs typeface="Lexend"/>
              <a:sym typeface="Lexend"/>
            </a:endParaRPr>
          </a:p>
          <a:p>
            <a:pPr marL="457200" lvl="0" indent="-323850" algn="l" rtl="0">
              <a:lnSpc>
                <a:spcPct val="140000"/>
              </a:lnSpc>
              <a:spcBef>
                <a:spcPts val="0"/>
              </a:spcBef>
              <a:spcAft>
                <a:spcPts val="0"/>
              </a:spcAft>
              <a:buClr>
                <a:srgbClr val="073763"/>
              </a:buClr>
              <a:buSzPts val="1500"/>
              <a:buFont typeface="Lexend"/>
              <a:buChar char="●"/>
            </a:pPr>
            <a:r>
              <a:rPr lang="en" sz="1500">
                <a:solidFill>
                  <a:srgbClr val="073763"/>
                </a:solidFill>
                <a:latin typeface="Lexend"/>
                <a:ea typeface="Lexend"/>
                <a:cs typeface="Lexend"/>
                <a:sym typeface="Lexend"/>
              </a:rPr>
              <a:t>Develop &amp; begin to implement our 3 year strategic plan </a:t>
            </a:r>
            <a:endParaRPr sz="1500">
              <a:solidFill>
                <a:srgbClr val="073763"/>
              </a:solidFill>
              <a:latin typeface="Lexend"/>
              <a:ea typeface="Lexend"/>
              <a:cs typeface="Lexend"/>
              <a:sym typeface="Lexend"/>
            </a:endParaRPr>
          </a:p>
          <a:p>
            <a:pPr marL="457200" lvl="0" indent="-323850" algn="l" rtl="0">
              <a:lnSpc>
                <a:spcPct val="140000"/>
              </a:lnSpc>
              <a:spcBef>
                <a:spcPts val="0"/>
              </a:spcBef>
              <a:spcAft>
                <a:spcPts val="0"/>
              </a:spcAft>
              <a:buClr>
                <a:srgbClr val="073763"/>
              </a:buClr>
              <a:buSzPts val="1500"/>
              <a:buFont typeface="Lexend"/>
              <a:buChar char="●"/>
            </a:pPr>
            <a:r>
              <a:rPr lang="en" sz="1500">
                <a:solidFill>
                  <a:srgbClr val="073763"/>
                </a:solidFill>
                <a:latin typeface="Lexend"/>
                <a:ea typeface="Lexend"/>
                <a:cs typeface="Lexend"/>
                <a:sym typeface="Lexend"/>
              </a:rPr>
              <a:t>Further focus on internal focus areas and the longevity of YAG as a youth body</a:t>
            </a:r>
            <a:endParaRPr sz="1500">
              <a:solidFill>
                <a:srgbClr val="073763"/>
              </a:solidFill>
              <a:latin typeface="Lexend"/>
              <a:ea typeface="Lexend"/>
              <a:cs typeface="Lexend"/>
              <a:sym typeface="Lexend"/>
            </a:endParaRPr>
          </a:p>
          <a:p>
            <a:pPr marL="457200" lvl="0" indent="-323850" algn="l" rtl="0">
              <a:lnSpc>
                <a:spcPct val="140000"/>
              </a:lnSpc>
              <a:spcBef>
                <a:spcPts val="0"/>
              </a:spcBef>
              <a:spcAft>
                <a:spcPts val="0"/>
              </a:spcAft>
              <a:buClr>
                <a:srgbClr val="073763"/>
              </a:buClr>
              <a:buSzPts val="1500"/>
              <a:buFont typeface="Lexend"/>
              <a:buChar char="●"/>
            </a:pPr>
            <a:r>
              <a:rPr lang="en" sz="1500">
                <a:solidFill>
                  <a:srgbClr val="073763"/>
                </a:solidFill>
                <a:latin typeface="Lexend"/>
                <a:ea typeface="Lexend"/>
                <a:cs typeface="Lexend"/>
                <a:sym typeface="Lexend"/>
              </a:rPr>
              <a:t>Share and expand the YAG strategy with region and association boards, aim to get it down to club level</a:t>
            </a:r>
            <a:endParaRPr sz="1500">
              <a:solidFill>
                <a:srgbClr val="000000"/>
              </a:solidFill>
              <a:latin typeface="Lexend"/>
              <a:ea typeface="Lexend"/>
              <a:cs typeface="Lexend"/>
              <a:sym typeface="Lexend"/>
            </a:endParaRPr>
          </a:p>
          <a:p>
            <a:pPr marL="457200" lvl="0" indent="0" algn="l" rtl="0">
              <a:spcBef>
                <a:spcPts val="0"/>
              </a:spcBef>
              <a:spcAft>
                <a:spcPts val="1200"/>
              </a:spcAft>
              <a:buNone/>
            </a:pPr>
            <a:endParaRPr>
              <a:solidFill>
                <a:srgbClr val="073763"/>
              </a:solidFill>
              <a:latin typeface="Lexend"/>
              <a:ea typeface="Lexend"/>
              <a:cs typeface="Lexend"/>
              <a:sym typeface="Lexe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71899" y="575368"/>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b="1">
                <a:latin typeface="Lexend"/>
                <a:ea typeface="Lexend"/>
                <a:cs typeface="Lexend"/>
                <a:sym typeface="Lexend"/>
              </a:rPr>
              <a:t>How Can YAG and Regions Support One Another?</a:t>
            </a:r>
            <a:endParaRPr b="1">
              <a:latin typeface="Lexend"/>
              <a:ea typeface="Lexend"/>
              <a:cs typeface="Lexend"/>
              <a:sym typeface="Lexend"/>
            </a:endParaRPr>
          </a:p>
        </p:txBody>
      </p:sp>
      <p:sp>
        <p:nvSpPr>
          <p:cNvPr id="122" name="Google Shape;122;p19"/>
          <p:cNvSpPr txBox="1">
            <a:spLocks noGrp="1"/>
          </p:cNvSpPr>
          <p:nvPr>
            <p:ph type="body" idx="1"/>
          </p:nvPr>
        </p:nvSpPr>
        <p:spPr>
          <a:xfrm>
            <a:off x="471900" y="1919075"/>
            <a:ext cx="8222100" cy="3224400"/>
          </a:xfrm>
          <a:prstGeom prst="rect">
            <a:avLst/>
          </a:prstGeom>
        </p:spPr>
        <p:txBody>
          <a:bodyPr spcFirstLastPara="1" wrap="square" lIns="91425" tIns="91425" rIns="91425" bIns="91425" anchor="t" anchorCtr="0">
            <a:normAutofit/>
          </a:bodyPr>
          <a:lstStyle/>
          <a:p>
            <a:pPr marL="457200" lvl="0" indent="0" algn="l" rtl="0">
              <a:lnSpc>
                <a:spcPct val="150000"/>
              </a:lnSpc>
              <a:spcBef>
                <a:spcPts val="0"/>
              </a:spcBef>
              <a:spcAft>
                <a:spcPts val="0"/>
              </a:spcAft>
              <a:buNone/>
            </a:pPr>
            <a:endParaRPr>
              <a:solidFill>
                <a:srgbClr val="073763"/>
              </a:solidFill>
              <a:latin typeface="Lexend"/>
              <a:ea typeface="Lexend"/>
              <a:cs typeface="Lexend"/>
              <a:sym typeface="Lexend"/>
            </a:endParaRPr>
          </a:p>
          <a:p>
            <a:pPr marL="0" lvl="0" indent="0" algn="l" rtl="0">
              <a:lnSpc>
                <a:spcPct val="150000"/>
              </a:lnSpc>
              <a:spcBef>
                <a:spcPts val="0"/>
              </a:spcBef>
              <a:spcAft>
                <a:spcPts val="0"/>
              </a:spcAft>
              <a:buNone/>
            </a:pPr>
            <a:endParaRPr>
              <a:solidFill>
                <a:srgbClr val="073763"/>
              </a:solidFill>
              <a:latin typeface="Lexend"/>
              <a:ea typeface="Lexend"/>
              <a:cs typeface="Lexend"/>
              <a:sym typeface="Lexend"/>
            </a:endParaRPr>
          </a:p>
          <a:p>
            <a:pPr marL="0" lvl="0" indent="0" algn="l" rtl="0">
              <a:spcBef>
                <a:spcPts val="0"/>
              </a:spcBef>
              <a:spcAft>
                <a:spcPts val="1200"/>
              </a:spcAft>
              <a:buNone/>
            </a:pPr>
            <a:endParaRPr/>
          </a:p>
        </p:txBody>
      </p:sp>
      <p:graphicFrame>
        <p:nvGraphicFramePr>
          <p:cNvPr id="123" name="Google Shape;123;p19"/>
          <p:cNvGraphicFramePr/>
          <p:nvPr/>
        </p:nvGraphicFramePr>
        <p:xfrm>
          <a:off x="0" y="1691325"/>
          <a:ext cx="3000000" cy="3000000"/>
        </p:xfrm>
        <a:graphic>
          <a:graphicData uri="http://schemas.openxmlformats.org/drawingml/2006/table">
            <a:tbl>
              <a:tblPr>
                <a:noFill/>
                <a:tableStyleId>{3330E93C-7183-4EDB-A0B0-B9BBFE1B514E}</a:tableStyleId>
              </a:tblPr>
              <a:tblGrid>
                <a:gridCol w="809450">
                  <a:extLst>
                    <a:ext uri="{9D8B030D-6E8A-4147-A177-3AD203B41FA5}">
                      <a16:colId xmlns:a16="http://schemas.microsoft.com/office/drawing/2014/main" val="20000"/>
                    </a:ext>
                  </a:extLst>
                </a:gridCol>
                <a:gridCol w="1944950">
                  <a:extLst>
                    <a:ext uri="{9D8B030D-6E8A-4147-A177-3AD203B41FA5}">
                      <a16:colId xmlns:a16="http://schemas.microsoft.com/office/drawing/2014/main" val="20001"/>
                    </a:ext>
                  </a:extLst>
                </a:gridCol>
                <a:gridCol w="2049200">
                  <a:extLst>
                    <a:ext uri="{9D8B030D-6E8A-4147-A177-3AD203B41FA5}">
                      <a16:colId xmlns:a16="http://schemas.microsoft.com/office/drawing/2014/main" val="20002"/>
                    </a:ext>
                  </a:extLst>
                </a:gridCol>
                <a:gridCol w="2348175">
                  <a:extLst>
                    <a:ext uri="{9D8B030D-6E8A-4147-A177-3AD203B41FA5}">
                      <a16:colId xmlns:a16="http://schemas.microsoft.com/office/drawing/2014/main" val="20003"/>
                    </a:ext>
                  </a:extLst>
                </a:gridCol>
                <a:gridCol w="1992225">
                  <a:extLst>
                    <a:ext uri="{9D8B030D-6E8A-4147-A177-3AD203B41FA5}">
                      <a16:colId xmlns:a16="http://schemas.microsoft.com/office/drawing/2014/main" val="20004"/>
                    </a:ext>
                  </a:extLst>
                </a:gridCol>
              </a:tblGrid>
              <a:tr h="1371800">
                <a:tc>
                  <a:txBody>
                    <a:bodyPr/>
                    <a:lstStyle/>
                    <a:p>
                      <a:pPr marL="0" lvl="0" indent="0" algn="l" rtl="0">
                        <a:lnSpc>
                          <a:spcPct val="150000"/>
                        </a:lnSpc>
                        <a:spcBef>
                          <a:spcPts val="0"/>
                        </a:spcBef>
                        <a:spcAft>
                          <a:spcPts val="0"/>
                        </a:spcAft>
                        <a:buNone/>
                      </a:pPr>
                      <a:r>
                        <a:rPr lang="en" b="1">
                          <a:solidFill>
                            <a:srgbClr val="073763"/>
                          </a:solidFill>
                          <a:latin typeface="Lexend"/>
                          <a:ea typeface="Lexend"/>
                          <a:cs typeface="Lexend"/>
                          <a:sym typeface="Lexend"/>
                        </a:rPr>
                        <a:t>By you…</a:t>
                      </a:r>
                      <a:endParaRPr b="1">
                        <a:solidFill>
                          <a:srgbClr val="073763"/>
                        </a:solidFill>
                        <a:latin typeface="Lexend"/>
                        <a:ea typeface="Lexend"/>
                        <a:cs typeface="Lexend"/>
                        <a:sym typeface="Lexend"/>
                      </a:endParaRPr>
                    </a:p>
                  </a:txBody>
                  <a:tcPr marL="91425" marR="91425" marT="91425" marB="91425"/>
                </a:tc>
                <a:tc>
                  <a:txBody>
                    <a:bodyPr/>
                    <a:lstStyle/>
                    <a:p>
                      <a:pPr marL="0" lvl="0" indent="0" algn="l" rtl="0">
                        <a:lnSpc>
                          <a:spcPct val="150000"/>
                        </a:lnSpc>
                        <a:spcBef>
                          <a:spcPts val="0"/>
                        </a:spcBef>
                        <a:spcAft>
                          <a:spcPts val="0"/>
                        </a:spcAft>
                        <a:buNone/>
                      </a:pPr>
                      <a:r>
                        <a:rPr lang="en" b="1">
                          <a:solidFill>
                            <a:srgbClr val="073763"/>
                          </a:solidFill>
                          <a:latin typeface="Lexend"/>
                          <a:ea typeface="Lexend"/>
                          <a:cs typeface="Lexend"/>
                          <a:sym typeface="Lexend"/>
                        </a:rPr>
                        <a:t>Sharing our surveys with regional boards, clubs, and players</a:t>
                      </a:r>
                      <a:endParaRPr b="1">
                        <a:solidFill>
                          <a:srgbClr val="073763"/>
                        </a:solidFill>
                        <a:latin typeface="Lexend"/>
                        <a:ea typeface="Lexend"/>
                        <a:cs typeface="Lexend"/>
                        <a:sym typeface="Lexend"/>
                      </a:endParaRPr>
                    </a:p>
                  </a:txBody>
                  <a:tcPr marL="91425" marR="91425" marT="91425" marB="91425"/>
                </a:tc>
                <a:tc>
                  <a:txBody>
                    <a:bodyPr/>
                    <a:lstStyle/>
                    <a:p>
                      <a:pPr marL="0" lvl="0" indent="0" algn="l" rtl="0">
                        <a:lnSpc>
                          <a:spcPct val="150000"/>
                        </a:lnSpc>
                        <a:spcBef>
                          <a:spcPts val="0"/>
                        </a:spcBef>
                        <a:spcAft>
                          <a:spcPts val="0"/>
                        </a:spcAft>
                        <a:buNone/>
                      </a:pPr>
                      <a:r>
                        <a:rPr lang="en" b="1">
                          <a:solidFill>
                            <a:srgbClr val="073763"/>
                          </a:solidFill>
                          <a:latin typeface="Lexend"/>
                          <a:ea typeface="Lexend"/>
                          <a:cs typeface="Lexend"/>
                          <a:sym typeface="Lexend"/>
                        </a:rPr>
                        <a:t>Sharing our YAG Instagram</a:t>
                      </a:r>
                      <a:endParaRPr b="1">
                        <a:solidFill>
                          <a:srgbClr val="073763"/>
                        </a:solidFill>
                        <a:latin typeface="Lexend"/>
                        <a:ea typeface="Lexend"/>
                        <a:cs typeface="Lexend"/>
                        <a:sym typeface="Lexend"/>
                      </a:endParaRPr>
                    </a:p>
                  </a:txBody>
                  <a:tcPr marL="91425" marR="91425" marT="91425" marB="91425">
                    <a:lnB w="9525" cap="flat" cmpd="sng">
                      <a:solidFill>
                        <a:srgbClr val="073763"/>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 b="1">
                          <a:solidFill>
                            <a:srgbClr val="073763"/>
                          </a:solidFill>
                          <a:latin typeface="Lexend"/>
                          <a:ea typeface="Lexend"/>
                          <a:cs typeface="Lexend"/>
                          <a:sym typeface="Lexend"/>
                        </a:rPr>
                        <a:t>Encouraging clubs to start/continue to engage with youth</a:t>
                      </a:r>
                      <a:endParaRPr b="1">
                        <a:solidFill>
                          <a:srgbClr val="073763"/>
                        </a:solidFill>
                        <a:latin typeface="Lexend"/>
                        <a:ea typeface="Lexend"/>
                        <a:cs typeface="Lexend"/>
                        <a:sym typeface="Lexend"/>
                      </a:endParaRPr>
                    </a:p>
                  </a:txBody>
                  <a:tcPr marL="91425" marR="91425" marT="91425" marB="91425"/>
                </a:tc>
                <a:tc>
                  <a:txBody>
                    <a:bodyPr/>
                    <a:lstStyle/>
                    <a:p>
                      <a:pPr marL="0" lvl="0" indent="0" algn="l" rtl="0">
                        <a:lnSpc>
                          <a:spcPct val="150000"/>
                        </a:lnSpc>
                        <a:spcBef>
                          <a:spcPts val="0"/>
                        </a:spcBef>
                        <a:spcAft>
                          <a:spcPts val="0"/>
                        </a:spcAft>
                        <a:buNone/>
                      </a:pPr>
                      <a:r>
                        <a:rPr lang="en" b="1">
                          <a:solidFill>
                            <a:srgbClr val="073763"/>
                          </a:solidFill>
                          <a:latin typeface="Lexend"/>
                          <a:ea typeface="Lexend"/>
                          <a:cs typeface="Lexend"/>
                          <a:sym typeface="Lexend"/>
                        </a:rPr>
                        <a:t>Encouraging clubs to start their own social media pages</a:t>
                      </a:r>
                      <a:endParaRPr b="1">
                        <a:solidFill>
                          <a:srgbClr val="073763"/>
                        </a:solidFill>
                        <a:latin typeface="Lexend"/>
                        <a:ea typeface="Lexend"/>
                        <a:cs typeface="Lexend"/>
                        <a:sym typeface="Lexend"/>
                      </a:endParaRPr>
                    </a:p>
                  </a:txBody>
                  <a:tcPr marL="91425" marR="91425" marT="91425" marB="91425"/>
                </a:tc>
                <a:extLst>
                  <a:ext uri="{0D108BD9-81ED-4DB2-BD59-A6C34878D82A}">
                    <a16:rowId xmlns:a16="http://schemas.microsoft.com/office/drawing/2014/main" val="10000"/>
                  </a:ext>
                </a:extLst>
              </a:tr>
              <a:tr h="2080350">
                <a:tc>
                  <a:txBody>
                    <a:bodyPr/>
                    <a:lstStyle/>
                    <a:p>
                      <a:pPr marL="0" lvl="0" indent="0" algn="l" rtl="0">
                        <a:spcBef>
                          <a:spcPts val="0"/>
                        </a:spcBef>
                        <a:spcAft>
                          <a:spcPts val="0"/>
                        </a:spcAft>
                        <a:buNone/>
                      </a:pPr>
                      <a:r>
                        <a:rPr lang="en" sz="1300">
                          <a:solidFill>
                            <a:srgbClr val="073763"/>
                          </a:solidFill>
                          <a:latin typeface="Lexend"/>
                          <a:ea typeface="Lexend"/>
                          <a:cs typeface="Lexend"/>
                          <a:sym typeface="Lexend"/>
                        </a:rPr>
                        <a:t>YAG can…</a:t>
                      </a:r>
                      <a:endParaRPr sz="1300">
                        <a:solidFill>
                          <a:srgbClr val="073763"/>
                        </a:solidFill>
                        <a:latin typeface="Lexend"/>
                        <a:ea typeface="Lexend"/>
                        <a:cs typeface="Lexend"/>
                        <a:sym typeface="Lexend"/>
                      </a:endParaRPr>
                    </a:p>
                  </a:txBody>
                  <a:tcPr marL="91425" marR="91425" marT="91425" marB="91425">
                    <a:lnR w="9525" cap="flat" cmpd="sng">
                      <a:solidFill>
                        <a:srgbClr val="073763"/>
                      </a:solidFill>
                      <a:prstDash val="solid"/>
                      <a:round/>
                      <a:headEnd type="none" w="sm" len="sm"/>
                      <a:tailEnd type="none" w="sm" len="sm"/>
                    </a:lnR>
                  </a:tcPr>
                </a:tc>
                <a:tc>
                  <a:txBody>
                    <a:bodyPr/>
                    <a:lstStyle/>
                    <a:p>
                      <a:pPr marL="0" lvl="0" indent="0" algn="l" rtl="0">
                        <a:spcBef>
                          <a:spcPts val="0"/>
                        </a:spcBef>
                        <a:spcAft>
                          <a:spcPts val="0"/>
                        </a:spcAft>
                        <a:buNone/>
                      </a:pPr>
                      <a:r>
                        <a:rPr lang="en" sz="1300">
                          <a:solidFill>
                            <a:srgbClr val="073763"/>
                          </a:solidFill>
                          <a:latin typeface="Lexend"/>
                          <a:ea typeface="Lexend"/>
                          <a:cs typeface="Lexend"/>
                          <a:sym typeface="Lexend"/>
                        </a:rPr>
                        <a:t>- Collect useful data </a:t>
                      </a:r>
                      <a:endParaRPr sz="1300">
                        <a:solidFill>
                          <a:srgbClr val="073763"/>
                        </a:solidFill>
                        <a:latin typeface="Lexend"/>
                        <a:ea typeface="Lexend"/>
                        <a:cs typeface="Lexend"/>
                        <a:sym typeface="Lexend"/>
                      </a:endParaRPr>
                    </a:p>
                    <a:p>
                      <a:pPr marL="0" lvl="0" indent="0" algn="l" rtl="0">
                        <a:spcBef>
                          <a:spcPts val="0"/>
                        </a:spcBef>
                        <a:spcAft>
                          <a:spcPts val="0"/>
                        </a:spcAft>
                        <a:buNone/>
                      </a:pPr>
                      <a:endParaRPr sz="1300">
                        <a:solidFill>
                          <a:srgbClr val="073763"/>
                        </a:solidFill>
                        <a:latin typeface="Lexend"/>
                        <a:ea typeface="Lexend"/>
                        <a:cs typeface="Lexend"/>
                        <a:sym typeface="Lexend"/>
                      </a:endParaRPr>
                    </a:p>
                    <a:p>
                      <a:pPr marL="0" lvl="0" indent="0" algn="l" rtl="0">
                        <a:spcBef>
                          <a:spcPts val="0"/>
                        </a:spcBef>
                        <a:spcAft>
                          <a:spcPts val="0"/>
                        </a:spcAft>
                        <a:buNone/>
                      </a:pPr>
                      <a:r>
                        <a:rPr lang="en" sz="1300">
                          <a:solidFill>
                            <a:srgbClr val="073763"/>
                          </a:solidFill>
                          <a:latin typeface="Lexend"/>
                          <a:ea typeface="Lexend"/>
                          <a:cs typeface="Lexend"/>
                          <a:sym typeface="Lexend"/>
                        </a:rPr>
                        <a:t>- Provide regions and TNZ with this data, work together to digest and respond to it</a:t>
                      </a:r>
                      <a:endParaRPr sz="1300">
                        <a:solidFill>
                          <a:srgbClr val="073763"/>
                        </a:solidFill>
                        <a:latin typeface="Lexend"/>
                        <a:ea typeface="Lexend"/>
                        <a:cs typeface="Lexend"/>
                        <a:sym typeface="Lexend"/>
                      </a:endParaRPr>
                    </a:p>
                  </a:txBody>
                  <a:tcPr marL="91425" marR="91425" marT="91425" marB="91425">
                    <a:lnL w="9525" cap="flat" cmpd="sng">
                      <a:solidFill>
                        <a:srgbClr val="073763"/>
                      </a:solidFill>
                      <a:prstDash val="solid"/>
                      <a:round/>
                      <a:headEnd type="none" w="sm" len="sm"/>
                      <a:tailEnd type="none" w="sm" len="sm"/>
                    </a:lnL>
                    <a:lnR w="9525" cap="flat" cmpd="sng">
                      <a:solidFill>
                        <a:srgbClr val="073763"/>
                      </a:solidFill>
                      <a:prstDash val="solid"/>
                      <a:round/>
                      <a:headEnd type="none" w="sm" len="sm"/>
                      <a:tailEnd type="none" w="sm" len="sm"/>
                    </a:lnR>
                  </a:tcPr>
                </a:tc>
                <a:tc>
                  <a:txBody>
                    <a:bodyPr/>
                    <a:lstStyle/>
                    <a:p>
                      <a:pPr marL="0" lvl="0" indent="0" algn="l" rtl="0">
                        <a:spcBef>
                          <a:spcPts val="0"/>
                        </a:spcBef>
                        <a:spcAft>
                          <a:spcPts val="0"/>
                        </a:spcAft>
                        <a:buNone/>
                      </a:pPr>
                      <a:r>
                        <a:rPr lang="en" sz="1300">
                          <a:solidFill>
                            <a:srgbClr val="073763"/>
                          </a:solidFill>
                          <a:latin typeface="Lexend"/>
                          <a:ea typeface="Lexend"/>
                          <a:cs typeface="Lexend"/>
                          <a:sym typeface="Lexend"/>
                        </a:rPr>
                        <a:t>- Connect with youth across NZ</a:t>
                      </a:r>
                      <a:endParaRPr sz="1300">
                        <a:solidFill>
                          <a:srgbClr val="073763"/>
                        </a:solidFill>
                        <a:latin typeface="Lexend"/>
                        <a:ea typeface="Lexend"/>
                        <a:cs typeface="Lexend"/>
                        <a:sym typeface="Lexend"/>
                      </a:endParaRPr>
                    </a:p>
                    <a:p>
                      <a:pPr marL="0" lvl="0" indent="0" algn="l" rtl="0">
                        <a:spcBef>
                          <a:spcPts val="0"/>
                        </a:spcBef>
                        <a:spcAft>
                          <a:spcPts val="0"/>
                        </a:spcAft>
                        <a:buNone/>
                      </a:pPr>
                      <a:endParaRPr sz="1300">
                        <a:solidFill>
                          <a:srgbClr val="073763"/>
                        </a:solidFill>
                        <a:latin typeface="Lexend"/>
                        <a:ea typeface="Lexend"/>
                        <a:cs typeface="Lexend"/>
                        <a:sym typeface="Lexend"/>
                      </a:endParaRPr>
                    </a:p>
                    <a:p>
                      <a:pPr marL="0" lvl="0" indent="0" algn="l" rtl="0">
                        <a:spcBef>
                          <a:spcPts val="0"/>
                        </a:spcBef>
                        <a:spcAft>
                          <a:spcPts val="0"/>
                        </a:spcAft>
                        <a:buNone/>
                      </a:pPr>
                      <a:r>
                        <a:rPr lang="en" sz="1300">
                          <a:solidFill>
                            <a:srgbClr val="073763"/>
                          </a:solidFill>
                          <a:latin typeface="Lexend"/>
                          <a:ea typeface="Lexend"/>
                          <a:cs typeface="Lexend"/>
                          <a:sym typeface="Lexend"/>
                        </a:rPr>
                        <a:t>- Promote tennis as a sport to our audience</a:t>
                      </a:r>
                      <a:endParaRPr sz="1300">
                        <a:solidFill>
                          <a:srgbClr val="073763"/>
                        </a:solidFill>
                        <a:latin typeface="Lexend"/>
                        <a:ea typeface="Lexend"/>
                        <a:cs typeface="Lexend"/>
                        <a:sym typeface="Lexend"/>
                      </a:endParaRPr>
                    </a:p>
                    <a:p>
                      <a:pPr marL="0" lvl="0" indent="0" algn="l" rtl="0">
                        <a:spcBef>
                          <a:spcPts val="0"/>
                        </a:spcBef>
                        <a:spcAft>
                          <a:spcPts val="0"/>
                        </a:spcAft>
                        <a:buNone/>
                      </a:pPr>
                      <a:endParaRPr sz="1300">
                        <a:solidFill>
                          <a:srgbClr val="073763"/>
                        </a:solidFill>
                        <a:latin typeface="Lexend"/>
                        <a:ea typeface="Lexend"/>
                        <a:cs typeface="Lexend"/>
                        <a:sym typeface="Lexend"/>
                      </a:endParaRPr>
                    </a:p>
                    <a:p>
                      <a:pPr marL="0" lvl="0" indent="0" algn="l" rtl="0">
                        <a:spcBef>
                          <a:spcPts val="0"/>
                        </a:spcBef>
                        <a:spcAft>
                          <a:spcPts val="0"/>
                        </a:spcAft>
                        <a:buNone/>
                      </a:pPr>
                      <a:r>
                        <a:rPr lang="en" sz="1300">
                          <a:solidFill>
                            <a:srgbClr val="073763"/>
                          </a:solidFill>
                          <a:latin typeface="Lexend"/>
                          <a:ea typeface="Lexend"/>
                          <a:cs typeface="Lexend"/>
                          <a:sym typeface="Lexend"/>
                        </a:rPr>
                        <a:t>- Share and promote our work and get youth engaged with it </a:t>
                      </a:r>
                      <a:endParaRPr sz="1300">
                        <a:solidFill>
                          <a:srgbClr val="073763"/>
                        </a:solidFill>
                        <a:latin typeface="Lexend"/>
                        <a:ea typeface="Lexend"/>
                        <a:cs typeface="Lexend"/>
                        <a:sym typeface="Lexend"/>
                      </a:endParaRPr>
                    </a:p>
                  </a:txBody>
                  <a:tcPr marL="91425" marR="91425" marT="91425" marB="91425">
                    <a:lnL w="9525" cap="flat" cmpd="sng">
                      <a:solidFill>
                        <a:srgbClr val="073763"/>
                      </a:solidFill>
                      <a:prstDash val="solid"/>
                      <a:round/>
                      <a:headEnd type="none" w="sm" len="sm"/>
                      <a:tailEnd type="none" w="sm" len="sm"/>
                    </a:lnL>
                    <a:lnR w="9525" cap="flat" cmpd="sng">
                      <a:solidFill>
                        <a:srgbClr val="073763"/>
                      </a:solidFill>
                      <a:prstDash val="solid"/>
                      <a:round/>
                      <a:headEnd type="none" w="sm" len="sm"/>
                      <a:tailEnd type="none" w="sm" len="sm"/>
                    </a:lnR>
                    <a:lnT w="9525" cap="flat" cmpd="sng">
                      <a:solidFill>
                        <a:srgbClr val="073763"/>
                      </a:solidFill>
                      <a:prstDash val="solid"/>
                      <a:round/>
                      <a:headEnd type="none" w="sm" len="sm"/>
                      <a:tailEnd type="none" w="sm" len="sm"/>
                    </a:lnT>
                    <a:lnB w="9525" cap="flat" cmpd="sng">
                      <a:solidFill>
                        <a:srgbClr val="073763"/>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073763"/>
                          </a:solidFill>
                          <a:latin typeface="Lexend"/>
                          <a:ea typeface="Lexend"/>
                          <a:cs typeface="Lexend"/>
                          <a:sym typeface="Lexend"/>
                        </a:rPr>
                        <a:t>- Provide ideas and insight about how clubs can best go about this (from a youth perspective)</a:t>
                      </a:r>
                      <a:endParaRPr sz="1300">
                        <a:solidFill>
                          <a:srgbClr val="073763"/>
                        </a:solidFill>
                        <a:latin typeface="Lexend"/>
                        <a:ea typeface="Lexend"/>
                        <a:cs typeface="Lexend"/>
                        <a:sym typeface="Lexend"/>
                      </a:endParaRPr>
                    </a:p>
                    <a:p>
                      <a:pPr marL="0" lvl="0" indent="0" algn="l" rtl="0">
                        <a:spcBef>
                          <a:spcPts val="0"/>
                        </a:spcBef>
                        <a:spcAft>
                          <a:spcPts val="0"/>
                        </a:spcAft>
                        <a:buNone/>
                      </a:pPr>
                      <a:endParaRPr sz="1300">
                        <a:solidFill>
                          <a:srgbClr val="073763"/>
                        </a:solidFill>
                        <a:latin typeface="Lexend"/>
                        <a:ea typeface="Lexend"/>
                        <a:cs typeface="Lexend"/>
                        <a:sym typeface="Lexend"/>
                      </a:endParaRPr>
                    </a:p>
                    <a:p>
                      <a:pPr marL="0" lvl="0" indent="0" algn="l" rtl="0">
                        <a:spcBef>
                          <a:spcPts val="0"/>
                        </a:spcBef>
                        <a:spcAft>
                          <a:spcPts val="0"/>
                        </a:spcAft>
                        <a:buNone/>
                      </a:pPr>
                      <a:r>
                        <a:rPr lang="en" sz="1300">
                          <a:solidFill>
                            <a:srgbClr val="073763"/>
                          </a:solidFill>
                          <a:latin typeface="Lexend"/>
                          <a:ea typeface="Lexend"/>
                          <a:cs typeface="Lexend"/>
                          <a:sym typeface="Lexend"/>
                        </a:rPr>
                        <a:t>- Help get more youth connected with regions and with YAG</a:t>
                      </a:r>
                      <a:endParaRPr sz="1300">
                        <a:solidFill>
                          <a:srgbClr val="073763"/>
                        </a:solidFill>
                        <a:latin typeface="Lexend"/>
                        <a:ea typeface="Lexend"/>
                        <a:cs typeface="Lexend"/>
                        <a:sym typeface="Lexend"/>
                      </a:endParaRPr>
                    </a:p>
                  </a:txBody>
                  <a:tcPr marL="91425" marR="91425" marT="91425" marB="91425">
                    <a:lnL w="9525" cap="flat" cmpd="sng">
                      <a:solidFill>
                        <a:srgbClr val="073763"/>
                      </a:solidFill>
                      <a:prstDash val="solid"/>
                      <a:round/>
                      <a:headEnd type="none" w="sm" len="sm"/>
                      <a:tailEnd type="none" w="sm" len="sm"/>
                    </a:lnL>
                  </a:tcPr>
                </a:tc>
                <a:tc>
                  <a:txBody>
                    <a:bodyPr/>
                    <a:lstStyle/>
                    <a:p>
                      <a:pPr marL="0" lvl="0" indent="0" algn="l" rtl="0">
                        <a:spcBef>
                          <a:spcPts val="0"/>
                        </a:spcBef>
                        <a:spcAft>
                          <a:spcPts val="0"/>
                        </a:spcAft>
                        <a:buNone/>
                      </a:pPr>
                      <a:r>
                        <a:rPr lang="en" sz="1300">
                          <a:solidFill>
                            <a:srgbClr val="073763"/>
                          </a:solidFill>
                          <a:latin typeface="Lexend"/>
                          <a:ea typeface="Lexend"/>
                          <a:cs typeface="Lexend"/>
                          <a:sym typeface="Lexend"/>
                        </a:rPr>
                        <a:t>- Provide them with templates/ideas on how to do this</a:t>
                      </a:r>
                      <a:endParaRPr sz="1300">
                        <a:solidFill>
                          <a:srgbClr val="073763"/>
                        </a:solidFill>
                        <a:latin typeface="Lexend"/>
                        <a:ea typeface="Lexend"/>
                        <a:cs typeface="Lexend"/>
                        <a:sym typeface="Lexend"/>
                      </a:endParaRPr>
                    </a:p>
                    <a:p>
                      <a:pPr marL="0" lvl="0" indent="0" algn="l" rtl="0">
                        <a:spcBef>
                          <a:spcPts val="0"/>
                        </a:spcBef>
                        <a:spcAft>
                          <a:spcPts val="0"/>
                        </a:spcAft>
                        <a:buNone/>
                      </a:pPr>
                      <a:endParaRPr sz="1300">
                        <a:solidFill>
                          <a:srgbClr val="073763"/>
                        </a:solidFill>
                        <a:latin typeface="Lexend"/>
                        <a:ea typeface="Lexend"/>
                        <a:cs typeface="Lexend"/>
                        <a:sym typeface="Lexend"/>
                      </a:endParaRPr>
                    </a:p>
                    <a:p>
                      <a:pPr marL="0" lvl="0" indent="0" algn="l" rtl="0">
                        <a:spcBef>
                          <a:spcPts val="0"/>
                        </a:spcBef>
                        <a:spcAft>
                          <a:spcPts val="0"/>
                        </a:spcAft>
                        <a:buNone/>
                      </a:pPr>
                      <a:r>
                        <a:rPr lang="en" sz="1300">
                          <a:solidFill>
                            <a:srgbClr val="073763"/>
                          </a:solidFill>
                          <a:latin typeface="Lexend"/>
                          <a:ea typeface="Lexend"/>
                          <a:cs typeface="Lexend"/>
                          <a:sym typeface="Lexend"/>
                        </a:rPr>
                        <a:t>- Share examples of successful club social media pages</a:t>
                      </a:r>
                      <a:endParaRPr sz="1300">
                        <a:solidFill>
                          <a:srgbClr val="073763"/>
                        </a:solidFill>
                        <a:latin typeface="Lexend"/>
                        <a:ea typeface="Lexend"/>
                        <a:cs typeface="Lexend"/>
                        <a:sym typeface="Lexend"/>
                      </a:endParaRPr>
                    </a:p>
                    <a:p>
                      <a:pPr marL="0" lvl="0" indent="0" algn="l" rtl="0">
                        <a:spcBef>
                          <a:spcPts val="0"/>
                        </a:spcBef>
                        <a:spcAft>
                          <a:spcPts val="0"/>
                        </a:spcAft>
                        <a:buNone/>
                      </a:pPr>
                      <a:endParaRPr sz="1300">
                        <a:solidFill>
                          <a:srgbClr val="073763"/>
                        </a:solidFill>
                        <a:latin typeface="Lexend"/>
                        <a:ea typeface="Lexend"/>
                        <a:cs typeface="Lexend"/>
                        <a:sym typeface="Lexend"/>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07650" y="2402250"/>
            <a:ext cx="5058900" cy="204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latin typeface="Lexend"/>
                <a:ea typeface="Lexend"/>
                <a:cs typeface="Lexend"/>
                <a:sym typeface="Lexend"/>
              </a:rPr>
              <a:t>Follow us on Instagram </a:t>
            </a:r>
            <a:r>
              <a:rPr lang="en" sz="2700" b="1">
                <a:latin typeface="Lexend"/>
                <a:ea typeface="Lexend"/>
                <a:cs typeface="Lexend"/>
                <a:sym typeface="Lexend"/>
              </a:rPr>
              <a:t>@tennisnz_yag</a:t>
            </a:r>
            <a:endParaRPr sz="2700" b="1">
              <a:latin typeface="Lexend"/>
              <a:ea typeface="Lexend"/>
              <a:cs typeface="Lexend"/>
              <a:sym typeface="Lexend"/>
            </a:endParaRPr>
          </a:p>
        </p:txBody>
      </p:sp>
      <p:pic>
        <p:nvPicPr>
          <p:cNvPr id="129" name="Google Shape;129;p20" title="Screen_Recording_20240814_200042_Instagram.mp4">
            <a:hlinkClick r:id="rId3"/>
          </p:cNvPr>
          <p:cNvPicPr preferRelativeResize="0"/>
          <p:nvPr/>
        </p:nvPicPr>
        <p:blipFill>
          <a:blip r:embed="rId4">
            <a:alphaModFix/>
          </a:blip>
          <a:stretch>
            <a:fillRect/>
          </a:stretch>
        </p:blipFill>
        <p:spPr>
          <a:xfrm>
            <a:off x="6869750" y="152400"/>
            <a:ext cx="2121852" cy="4597345"/>
          </a:xfrm>
          <a:prstGeom prst="rect">
            <a:avLst/>
          </a:prstGeom>
          <a:noFill/>
          <a:ln>
            <a:noFill/>
          </a:ln>
        </p:spPr>
      </p:pic>
      <p:sp>
        <p:nvSpPr>
          <p:cNvPr id="130" name="Google Shape;130;p20"/>
          <p:cNvSpPr txBox="1">
            <a:spLocks noGrp="1"/>
          </p:cNvSpPr>
          <p:nvPr>
            <p:ph type="title"/>
          </p:nvPr>
        </p:nvSpPr>
        <p:spPr>
          <a:xfrm>
            <a:off x="1389300" y="776175"/>
            <a:ext cx="3342900" cy="141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500">
                <a:latin typeface="Lexend"/>
                <a:ea typeface="Lexend"/>
                <a:cs typeface="Lexend"/>
                <a:sym typeface="Lexend"/>
              </a:rPr>
              <a:t>Any</a:t>
            </a:r>
            <a:endParaRPr sz="3500">
              <a:latin typeface="Lexend"/>
              <a:ea typeface="Lexend"/>
              <a:cs typeface="Lexend"/>
              <a:sym typeface="Lexend"/>
            </a:endParaRPr>
          </a:p>
          <a:p>
            <a:pPr marL="0" lvl="0" indent="0" algn="ctr" rtl="0">
              <a:spcBef>
                <a:spcPts val="0"/>
              </a:spcBef>
              <a:spcAft>
                <a:spcPts val="0"/>
              </a:spcAft>
              <a:buSzPts val="990"/>
              <a:buNone/>
            </a:pPr>
            <a:r>
              <a:rPr lang="en" sz="3500">
                <a:latin typeface="Lexend"/>
                <a:ea typeface="Lexend"/>
                <a:cs typeface="Lexend"/>
                <a:sym typeface="Lexend"/>
              </a:rPr>
              <a:t>Questions</a:t>
            </a:r>
            <a:endParaRPr sz="3500">
              <a:latin typeface="Lexend"/>
              <a:ea typeface="Lexend"/>
              <a:cs typeface="Lexend"/>
              <a:sym typeface="Lexend"/>
            </a:endParaRPr>
          </a:p>
        </p:txBody>
      </p:sp>
      <p:pic>
        <p:nvPicPr>
          <p:cNvPr id="131" name="Google Shape;131;p20" title="Slightly styled question mark | Free SVG"/>
          <p:cNvPicPr preferRelativeResize="0"/>
          <p:nvPr/>
        </p:nvPicPr>
        <p:blipFill>
          <a:blip r:embed="rId5">
            <a:alphaModFix/>
          </a:blip>
          <a:stretch>
            <a:fillRect/>
          </a:stretch>
        </p:blipFill>
        <p:spPr>
          <a:xfrm>
            <a:off x="4124098" y="965687"/>
            <a:ext cx="1037250" cy="1037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7A49CA8A98C4CA930A40869FB7315" ma:contentTypeVersion="19" ma:contentTypeDescription="Create a new document." ma:contentTypeScope="" ma:versionID="6d2440dfbab751bdf32429ceea7cb7b7">
  <xsd:schema xmlns:xsd="http://www.w3.org/2001/XMLSchema" xmlns:xs="http://www.w3.org/2001/XMLSchema" xmlns:p="http://schemas.microsoft.com/office/2006/metadata/properties" xmlns:ns2="6acccf7b-fa87-42da-ab8d-89b0b50af728" xmlns:ns3="2d3807e4-2840-4857-a9c0-03d6445b35d4" targetNamespace="http://schemas.microsoft.com/office/2006/metadata/properties" ma:root="true" ma:fieldsID="968530dd677e08d715475849f9ddc643" ns2:_="" ns3:_="">
    <xsd:import namespace="6acccf7b-fa87-42da-ab8d-89b0b50af728"/>
    <xsd:import namespace="2d3807e4-2840-4857-a9c0-03d6445b35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Completed"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ccf7b-fa87-42da-ab8d-89b0b50af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Completed" ma:index="19" nillable="true" ma:displayName="Completed" ma:default="0" ma:format="Dropdown" ma:internalName="Completed">
      <xsd:simpleType>
        <xsd:restriction base="dms:Boolea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dc6fcb6-cceb-412d-be8d-d81cc1beca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3807e4-2840-4857-a9c0-03d6445b35d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f615c87-4a21-4599-8030-8d5c1c7753d5}" ma:internalName="TaxCatchAll" ma:showField="CatchAllData" ma:web="2d3807e4-2840-4857-a9c0-03d6445b3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pleted xmlns="6acccf7b-fa87-42da-ab8d-89b0b50af728">false</Completed>
    <lcf76f155ced4ddcb4097134ff3c332f xmlns="6acccf7b-fa87-42da-ab8d-89b0b50af728">
      <Terms xmlns="http://schemas.microsoft.com/office/infopath/2007/PartnerControls"/>
    </lcf76f155ced4ddcb4097134ff3c332f>
    <TaxCatchAll xmlns="2d3807e4-2840-4857-a9c0-03d6445b35d4" xsi:nil="true"/>
  </documentManagement>
</p:properties>
</file>

<file path=customXml/itemProps1.xml><?xml version="1.0" encoding="utf-8"?>
<ds:datastoreItem xmlns:ds="http://schemas.openxmlformats.org/officeDocument/2006/customXml" ds:itemID="{E93703E3-35A4-4F21-A372-1466EF176717}"/>
</file>

<file path=customXml/itemProps2.xml><?xml version="1.0" encoding="utf-8"?>
<ds:datastoreItem xmlns:ds="http://schemas.openxmlformats.org/officeDocument/2006/customXml" ds:itemID="{AB1DD9FF-15D2-4C07-B477-56CB4E40A02C}"/>
</file>

<file path=customXml/itemProps3.xml><?xml version="1.0" encoding="utf-8"?>
<ds:datastoreItem xmlns:ds="http://schemas.openxmlformats.org/officeDocument/2006/customXml" ds:itemID="{387394DE-281E-4DFC-84E1-BB74E2A1F1DD}"/>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On-screen Show (16:9)</PresentationFormat>
  <Paragraphs>89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Lexend SemiBold</vt:lpstr>
      <vt:lpstr>Roboto</vt:lpstr>
      <vt:lpstr>Arial</vt:lpstr>
      <vt:lpstr>Lexend</vt:lpstr>
      <vt:lpstr>Material</vt:lpstr>
      <vt:lpstr>Tennis New Zealand  Youth Advisory Group Y.A.G</vt:lpstr>
      <vt:lpstr>PowerPoint Presentation</vt:lpstr>
      <vt:lpstr>How Y.A.G came to be</vt:lpstr>
      <vt:lpstr>Strategic Framework 2024-2027</vt:lpstr>
      <vt:lpstr>Our Two Focus Areas</vt:lpstr>
      <vt:lpstr>Main Goals for 2024 </vt:lpstr>
      <vt:lpstr>How Can YAG and Regions Support One Another?</vt:lpstr>
      <vt:lpstr>Follow us on Instagram @tennisnz_yag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Ali Telford</cp:lastModifiedBy>
  <cp:revision>1</cp:revision>
  <dcterms:modified xsi:type="dcterms:W3CDTF">2024-08-26T04:45:33Z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0x0101009917A49CA8A98C4CA930A40869FB7315</vt:lpwstr>
  </property>
</Properties>
</file>